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77" r:id="rId6"/>
    <p:sldId id="260" r:id="rId7"/>
    <p:sldId id="261" r:id="rId8"/>
    <p:sldId id="276" r:id="rId9"/>
    <p:sldId id="262" r:id="rId10"/>
    <p:sldId id="263" r:id="rId11"/>
    <p:sldId id="264" r:id="rId12"/>
    <p:sldId id="265" r:id="rId13"/>
    <p:sldId id="266" r:id="rId14"/>
    <p:sldId id="267" r:id="rId15"/>
    <p:sldId id="278" r:id="rId16"/>
    <p:sldId id="279" r:id="rId17"/>
    <p:sldId id="280" r:id="rId18"/>
    <p:sldId id="283" r:id="rId19"/>
    <p:sldId id="281" r:id="rId20"/>
    <p:sldId id="284" r:id="rId21"/>
    <p:sldId id="287" r:id="rId22"/>
    <p:sldId id="285" r:id="rId23"/>
    <p:sldId id="286" r:id="rId24"/>
    <p:sldId id="282" r:id="rId25"/>
    <p:sldId id="268" r:id="rId26"/>
    <p:sldId id="269" r:id="rId27"/>
    <p:sldId id="275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CFF"/>
    <a:srgbClr val="FBEFFF"/>
    <a:srgbClr val="FFFAFF"/>
    <a:srgbClr val="FFE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54"/>
    <p:restoredTop sz="94607"/>
  </p:normalViewPr>
  <p:slideViewPr>
    <p:cSldViewPr snapToGrid="0">
      <p:cViewPr varScale="1">
        <p:scale>
          <a:sx n="180" d="100"/>
          <a:sy n="180" d="100"/>
        </p:scale>
        <p:origin x="216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9A8B39-7123-013F-0262-BE0AD94502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B410B13-A211-F1AC-6FEB-6455151C98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678568D-2DED-C9DC-37F7-E7F349E86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C0092-E5F4-B749-B245-FD8B6FC366F1}" type="datetimeFigureOut">
              <a:rPr kumimoji="1" lang="zh-CN" altLang="en-US" smtClean="0"/>
              <a:t>2026/10/3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01A1443-51AE-06E8-D312-8A14BAF5E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A632E9A-3E46-43E7-1CB3-CFBECC52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9BD1-8B66-7E4A-AD87-A69FB915242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12094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F30007-E789-168B-DCA3-48DBBCE5C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AF70FE-425B-7521-E3F2-A083F5517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F63D846-B165-EA55-BA5A-083272358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C0092-E5F4-B749-B245-FD8B6FC366F1}" type="datetimeFigureOut">
              <a:rPr kumimoji="1" lang="zh-CN" altLang="en-US" smtClean="0"/>
              <a:t>2026/10/3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CA00706-64F0-A479-5C23-409BC3D4F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1E26D0A-C68F-AE0E-3880-C911C41F7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9BD1-8B66-7E4A-AD87-A69FB915242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15665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F8C86C-4989-453E-BB02-CF6C13C67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663C6E0-5FF4-9332-982C-335D30DB4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62C9D4B-E7D3-DB7B-8B15-AC22EF742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C0092-E5F4-B749-B245-FD8B6FC366F1}" type="datetimeFigureOut">
              <a:rPr kumimoji="1" lang="zh-CN" altLang="en-US" smtClean="0"/>
              <a:t>2026/10/3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8569386-FA51-3031-1A88-8F53364A1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4D5FEB-E111-6EBD-4A9E-DD64E6CB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9BD1-8B66-7E4A-AD87-A69FB915242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75103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DB449D-8F49-D411-69C0-98BD80129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E5C82E2-1B3F-9EBB-F181-95D75E7099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C68E603-D429-0CA6-164C-DA47C25F5A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84258D2-951C-096E-2CB0-1FCE2ADB0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C0092-E5F4-B749-B245-FD8B6FC366F1}" type="datetimeFigureOut">
              <a:rPr kumimoji="1" lang="zh-CN" altLang="en-US" smtClean="0"/>
              <a:t>2026/10/3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5829BA8-0269-AD72-C8E7-124773FB8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E7D5D8D-7913-71C8-7855-2904585B1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9BD1-8B66-7E4A-AD87-A69FB915242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37556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3BC97F-82DB-717C-EFB8-4187F00FD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0CF5C3F-216C-D749-5EB0-19276364BA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18AFB37-0346-7620-064B-6BA0324F29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3F194E0-0A97-5676-E469-F978AEF406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E7B09FD-DF5D-34E9-8B1C-5EAD4B7264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95A987E-8DA7-D1E5-1471-FB4B118F6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C0092-E5F4-B749-B245-FD8B6FC366F1}" type="datetimeFigureOut">
              <a:rPr kumimoji="1" lang="zh-CN" altLang="en-US" smtClean="0"/>
              <a:t>2026/10/3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C325E76-7562-7686-B6C8-754232B81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12232BE-4B33-ED91-B7EB-A45195144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9BD1-8B66-7E4A-AD87-A69FB915242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22077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F3FDFD-0784-5B8E-195E-54203D5C7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F754D0D-1E1B-CB23-DF85-2232AF189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C0092-E5F4-B749-B245-FD8B6FC366F1}" type="datetimeFigureOut">
              <a:rPr kumimoji="1" lang="zh-CN" altLang="en-US" smtClean="0"/>
              <a:t>2026/10/3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AAE1756-9982-E506-A72E-3B7FC74E4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29CFE75-DCD3-68AB-BA47-8C5813893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9BD1-8B66-7E4A-AD87-A69FB915242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54424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170D8E0-11CF-0E24-54C9-A681B8FA3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C0092-E5F4-B749-B245-FD8B6FC366F1}" type="datetimeFigureOut">
              <a:rPr kumimoji="1" lang="zh-CN" altLang="en-US" smtClean="0"/>
              <a:t>2026/10/3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7BBD192-F560-2CBF-3A60-E96C87048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3EB798-122B-DAF6-B20C-39BA332BD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9BD1-8B66-7E4A-AD87-A69FB915242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04967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E6C18B-9FFC-7BBC-C668-1184BE66A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00F1EFF-7C12-BDF9-38EC-65F4BAC49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4CD83BF-F141-EF98-11E4-E61F94FF75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A3C316D-C66C-6AFC-7FA7-BB824A6A5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C0092-E5F4-B749-B245-FD8B6FC366F1}" type="datetimeFigureOut">
              <a:rPr kumimoji="1" lang="zh-CN" altLang="en-US" smtClean="0"/>
              <a:t>2026/10/3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8C5CAC6-64D8-C143-2B33-B4023E361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D9EA4C4-F6FC-5FAF-A727-31BF1A8CE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9BD1-8B66-7E4A-AD87-A69FB915242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357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2B30C9-7F83-D711-14F9-2F5D1D646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CE818E1-9DBA-61AB-4607-9CAEE46ABE3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FD8FF28-C6B8-298B-2E19-9B1C57C246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F962EC3-E97A-D7AD-C277-8CB1297D2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C0092-E5F4-B749-B245-FD8B6FC366F1}" type="datetimeFigureOut">
              <a:rPr kumimoji="1" lang="zh-CN" altLang="en-US" smtClean="0"/>
              <a:t>2026/10/3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77D4C3E-76C6-D3D6-8368-027333FCC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D82E068-D55E-2947-1A2C-8B76F9B9A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9BD1-8B66-7E4A-AD87-A69FB915242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20201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5D3493-E53F-5533-25B7-B2BBFDBBD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01FD599-3194-C3EB-45A7-7B06F62AA0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72E04AD-1A01-5AA2-D2E5-7ED11F0C9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C0092-E5F4-B749-B245-FD8B6FC366F1}" type="datetimeFigureOut">
              <a:rPr kumimoji="1" lang="zh-CN" altLang="en-US" smtClean="0"/>
              <a:t>2026/10/3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A594ED2-9494-CD54-C3B1-CFE270014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4EC5262-E8AE-2F77-CB83-7E5913E84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9BD1-8B66-7E4A-AD87-A69FB915242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27883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0B48C61-2341-D7EC-2792-1403A0BF7B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11200FA-CE9D-AC94-0000-E82461F35D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9589F1B-BCF2-94C1-00E4-E47119361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C0092-E5F4-B749-B245-FD8B6FC366F1}" type="datetimeFigureOut">
              <a:rPr kumimoji="1" lang="zh-CN" altLang="en-US" smtClean="0"/>
              <a:t>2026/10/3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47FBCB8-A4E8-1CCF-CF6A-E5214D2E0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9A87A1A-5F3F-9DEF-1CFB-AF6862AAF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79BD1-8B66-7E4A-AD87-A69FB915242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57084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4B9B9FE-65DC-BD21-865B-484FBA4B4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54D0AF2-5B99-04E8-6116-A1D1A19B05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AF3A14D-DC1E-F9A9-FF0D-21463E7630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FC0092-E5F4-B749-B245-FD8B6FC366F1}" type="datetimeFigureOut">
              <a:rPr kumimoji="1" lang="zh-CN" altLang="en-US" smtClean="0"/>
              <a:t>2026/10/3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9CBFCC6-2F4E-37FB-8949-654E82AC3D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E46D573-6C90-7C12-EAC3-8EAF87648E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279BD1-8B66-7E4A-AD87-A69FB915242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28805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9"/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EF39AA1-F6CB-8C50-711E-9251D32D4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2926" y="327095"/>
            <a:ext cx="1871793" cy="121056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E60CE2D-B38F-5E2D-D93C-F91488744067}"/>
              </a:ext>
            </a:extLst>
          </p:cNvPr>
          <p:cNvSpPr txBox="1"/>
          <p:nvPr/>
        </p:nvSpPr>
        <p:spPr>
          <a:xfrm>
            <a:off x="3359021" y="3672734"/>
            <a:ext cx="4609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Department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of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Computer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Science</a:t>
            </a:r>
            <a:endParaRPr kumimoji="1" lang="zh-CN" altLang="en-US" sz="32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11B874C-BDEA-154A-B96A-6E2DC1250DCF}"/>
              </a:ext>
            </a:extLst>
          </p:cNvPr>
          <p:cNvSpPr txBox="1"/>
          <p:nvPr/>
        </p:nvSpPr>
        <p:spPr>
          <a:xfrm>
            <a:off x="3359021" y="4185651"/>
            <a:ext cx="4609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Purdue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University</a:t>
            </a:r>
            <a:endParaRPr kumimoji="1" lang="zh-CN" altLang="en-US" sz="32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5A0E432-F0F0-5468-D094-E26B660CA513}"/>
              </a:ext>
            </a:extLst>
          </p:cNvPr>
          <p:cNvSpPr txBox="1"/>
          <p:nvPr/>
        </p:nvSpPr>
        <p:spPr>
          <a:xfrm>
            <a:off x="3359021" y="2960638"/>
            <a:ext cx="4609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Mingyue</a:t>
            </a:r>
            <a:r>
              <a:rPr kumimoji="1" lang="zh-CN" altLang="en-US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Xu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7E232D7-0F66-137C-3448-4A3498E11821}"/>
              </a:ext>
            </a:extLst>
          </p:cNvPr>
          <p:cNvSpPr txBox="1"/>
          <p:nvPr/>
        </p:nvSpPr>
        <p:spPr>
          <a:xfrm>
            <a:off x="1726164" y="1835149"/>
            <a:ext cx="8416762" cy="769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Statistical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Research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in/with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Artificial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Intelligence</a:t>
            </a:r>
            <a:endParaRPr kumimoji="1" lang="zh-CN" altLang="en-US" sz="44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78CC0D3-5F96-DEC4-57A4-20B437E03FF3}"/>
              </a:ext>
            </a:extLst>
          </p:cNvPr>
          <p:cNvSpPr txBox="1"/>
          <p:nvPr/>
        </p:nvSpPr>
        <p:spPr>
          <a:xfrm>
            <a:off x="3359021" y="5403809"/>
            <a:ext cx="4609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October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6</a:t>
            </a:r>
            <a:r>
              <a:rPr kumimoji="1" lang="en-US" altLang="zh-CN" sz="2800" baseline="30000" dirty="0">
                <a:latin typeface="Adobe Arabic" panose="02040503050201020203" pitchFamily="18" charset="-78"/>
                <a:cs typeface="Adobe Arabic" panose="02040503050201020203" pitchFamily="18" charset="-78"/>
              </a:rPr>
              <a:t>th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,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2026</a:t>
            </a:r>
            <a:endParaRPr kumimoji="1" lang="zh-CN" altLang="en-US" sz="28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5345CD8-54F1-A4D4-4A46-5075B7F26619}"/>
              </a:ext>
            </a:extLst>
          </p:cNvPr>
          <p:cNvSpPr txBox="1"/>
          <p:nvPr/>
        </p:nvSpPr>
        <p:spPr>
          <a:xfrm>
            <a:off x="3359021" y="4981554"/>
            <a:ext cx="4609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Guest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lecture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for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STAT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695</a:t>
            </a:r>
            <a:endParaRPr kumimoji="1" lang="zh-CN" altLang="en-US" sz="28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4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8DD3148-ACD5-BD8F-81B7-B461003F5E42}"/>
              </a:ext>
            </a:extLst>
          </p:cNvPr>
          <p:cNvSpPr txBox="1"/>
          <p:nvPr/>
        </p:nvSpPr>
        <p:spPr>
          <a:xfrm>
            <a:off x="531846" y="354818"/>
            <a:ext cx="43667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Why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Statistical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Models?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endParaRPr kumimoji="1" lang="en-US" altLang="zh-CN" sz="44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A6E5E83-211B-C7A7-50CD-8D879B99F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860" y="1124259"/>
            <a:ext cx="4230580" cy="282259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4928C6A9-9654-072A-F5ED-023C8D8986C8}"/>
              </a:ext>
            </a:extLst>
          </p:cNvPr>
          <p:cNvSpPr txBox="1"/>
          <p:nvPr/>
        </p:nvSpPr>
        <p:spPr>
          <a:xfrm>
            <a:off x="2614644" y="2273944"/>
            <a:ext cx="3114352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Statistical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zh-CN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thermodynamics</a:t>
            </a:r>
            <a:endParaRPr kumimoji="1" lang="zh-CN" altLang="en-US" sz="28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9D8965A-DE58-2397-7663-4CB2D1C1D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789" y="752459"/>
            <a:ext cx="4874351" cy="2676541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B4828F88-056E-1509-D364-A3DD86CE8DF4}"/>
              </a:ext>
            </a:extLst>
          </p:cNvPr>
          <p:cNvSpPr txBox="1"/>
          <p:nvPr/>
        </p:nvSpPr>
        <p:spPr>
          <a:xfrm>
            <a:off x="6798595" y="1053734"/>
            <a:ext cx="2598057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Stock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price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forecasting</a:t>
            </a:r>
            <a:endParaRPr kumimoji="1" lang="zh-CN" altLang="en-US" sz="28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92131A7-7A4D-DFE1-BE01-91AB6BCB5B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284" y="4060837"/>
            <a:ext cx="5453029" cy="2354309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E06D64EA-E975-0638-8C9A-3AD2A85214C0}"/>
              </a:ext>
            </a:extLst>
          </p:cNvPr>
          <p:cNvSpPr txBox="1"/>
          <p:nvPr/>
        </p:nvSpPr>
        <p:spPr>
          <a:xfrm>
            <a:off x="1155958" y="4260081"/>
            <a:ext cx="3304074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Discover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genetic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associations</a:t>
            </a:r>
            <a:endParaRPr kumimoji="1" lang="zh-CN" altLang="en-US" sz="28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1F8AA6B3-9CD9-F662-E0C7-F9A04C56D8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2889" y="3293263"/>
            <a:ext cx="4533153" cy="3462366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5555C245-230F-06FF-AF39-E3FDC94104D7}"/>
              </a:ext>
            </a:extLst>
          </p:cNvPr>
          <p:cNvSpPr txBox="1"/>
          <p:nvPr/>
        </p:nvSpPr>
        <p:spPr>
          <a:xfrm>
            <a:off x="9957643" y="3799227"/>
            <a:ext cx="1592073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Ad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targeting</a:t>
            </a:r>
            <a:endParaRPr kumimoji="1" lang="zh-CN" altLang="en-US" sz="28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3494779-44A1-2A27-6811-BD04DD147206}"/>
              </a:ext>
            </a:extLst>
          </p:cNvPr>
          <p:cNvSpPr txBox="1"/>
          <p:nvPr/>
        </p:nvSpPr>
        <p:spPr>
          <a:xfrm>
            <a:off x="4456125" y="3084806"/>
            <a:ext cx="3685953" cy="95410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Statistical models are everywhere and have many applications</a:t>
            </a:r>
            <a:endParaRPr lang="zh-CN" altLang="en-US" sz="28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0715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2" grpId="0" animBg="1"/>
      <p:bldP spid="14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2D12BB92-7960-7435-9247-DDB45D116BDE}"/>
              </a:ext>
            </a:extLst>
          </p:cNvPr>
          <p:cNvSpPr txBox="1"/>
          <p:nvPr/>
        </p:nvSpPr>
        <p:spPr>
          <a:xfrm>
            <a:off x="513184" y="401471"/>
            <a:ext cx="48985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Why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Artificial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Intelligence?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endParaRPr kumimoji="1" lang="en-US" altLang="zh-CN" sz="44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946DAC1-0675-3669-2209-720D6FA5A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7506" y="1282997"/>
            <a:ext cx="2903829" cy="2323063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BA311996-D6E1-3289-D7B0-C1F45F7C4626}"/>
              </a:ext>
            </a:extLst>
          </p:cNvPr>
          <p:cNvSpPr txBox="1"/>
          <p:nvPr/>
        </p:nvSpPr>
        <p:spPr>
          <a:xfrm>
            <a:off x="902249" y="3620159"/>
            <a:ext cx="37322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Harvard Observatory</a:t>
            </a:r>
            <a:r>
              <a:rPr lang="en-US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’</a:t>
            </a:r>
            <a:r>
              <a:rPr lang="zh-CN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s human computers in 1</a:t>
            </a:r>
            <a:r>
              <a:rPr lang="en-US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891</a:t>
            </a:r>
            <a:endParaRPr lang="zh-CN" altLang="en-US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BAA5A113-ABD5-19AF-4E94-8269BF5E8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556" y="1282998"/>
            <a:ext cx="2969561" cy="2323062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1952370F-7463-EAD4-5FED-6AA3EB6665A5}"/>
              </a:ext>
            </a:extLst>
          </p:cNvPr>
          <p:cNvSpPr txBox="1"/>
          <p:nvPr/>
        </p:nvSpPr>
        <p:spPr>
          <a:xfrm>
            <a:off x="7682700" y="3620159"/>
            <a:ext cx="26408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NASA,</a:t>
            </a:r>
            <a:r>
              <a:rPr lang="zh-CN" altLang="en-US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zh-CN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Katherine Johnson</a:t>
            </a:r>
            <a:r>
              <a:rPr lang="zh-CN" altLang="en-US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zh-CN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in 1</a:t>
            </a:r>
            <a:r>
              <a:rPr lang="en-US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952</a:t>
            </a:r>
            <a:endParaRPr lang="zh-CN" altLang="en-US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2" name="右箭头 11">
            <a:extLst>
              <a:ext uri="{FF2B5EF4-FFF2-40B4-BE49-F238E27FC236}">
                <a16:creationId xmlns:a16="http://schemas.microsoft.com/office/drawing/2014/main" id="{607214F1-B467-5BB3-8600-D870785E11A5}"/>
              </a:ext>
            </a:extLst>
          </p:cNvPr>
          <p:cNvSpPr/>
          <p:nvPr/>
        </p:nvSpPr>
        <p:spPr>
          <a:xfrm>
            <a:off x="4645090" y="2068079"/>
            <a:ext cx="2559407" cy="89211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AB92854-556F-21CE-8E8B-026B771D23D3}"/>
              </a:ext>
            </a:extLst>
          </p:cNvPr>
          <p:cNvSpPr txBox="1"/>
          <p:nvPr/>
        </p:nvSpPr>
        <p:spPr>
          <a:xfrm>
            <a:off x="4722044" y="2329472"/>
            <a:ext cx="22040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Invention</a:t>
            </a:r>
            <a:r>
              <a:rPr lang="zh-CN" altLang="en-US" sz="2000" dirty="0">
                <a:solidFill>
                  <a:schemeClr val="bg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of</a:t>
            </a:r>
            <a:r>
              <a:rPr lang="zh-CN" altLang="en-US" sz="2000" dirty="0">
                <a:solidFill>
                  <a:schemeClr val="bg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the</a:t>
            </a:r>
            <a:r>
              <a:rPr lang="zh-CN" altLang="en-US" sz="2000" dirty="0">
                <a:solidFill>
                  <a:schemeClr val="bg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calculator</a:t>
            </a:r>
            <a:endParaRPr lang="zh-CN" altLang="en-US" sz="2000" dirty="0">
              <a:solidFill>
                <a:schemeClr val="bg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4245C26C-6DA5-FAE1-68D9-EA83C74768B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61346"/>
          <a:stretch>
            <a:fillRect/>
          </a:stretch>
        </p:blipFill>
        <p:spPr>
          <a:xfrm>
            <a:off x="1144555" y="4003590"/>
            <a:ext cx="2864497" cy="225305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52976B9A-E223-5BEF-1C48-A0EC064951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4293" y="4088879"/>
            <a:ext cx="5077668" cy="2082473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35C5F74C-250F-EFE7-BB1A-9EC48C9C2CA8}"/>
              </a:ext>
            </a:extLst>
          </p:cNvPr>
          <p:cNvSpPr txBox="1"/>
          <p:nvPr/>
        </p:nvSpPr>
        <p:spPr>
          <a:xfrm>
            <a:off x="710680" y="6256642"/>
            <a:ext cx="37322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Agentic</a:t>
            </a:r>
            <a:r>
              <a:rPr lang="zh-CN" altLang="en-US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zh-CN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Theorem Proving</a:t>
            </a:r>
            <a:r>
              <a:rPr lang="zh-CN" altLang="en-US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–</a:t>
            </a:r>
            <a:r>
              <a:rPr lang="zh-CN" altLang="en-US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Del</a:t>
            </a:r>
            <a:r>
              <a:rPr lang="zh-CN" altLang="en-US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zh-CN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Tredici</a:t>
            </a:r>
            <a:r>
              <a:rPr lang="zh-CN" altLang="en-US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et</a:t>
            </a:r>
            <a:r>
              <a:rPr lang="zh-CN" altLang="en-US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al.,</a:t>
            </a:r>
            <a:r>
              <a:rPr lang="zh-CN" altLang="en-US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2025</a:t>
            </a:r>
            <a:endParaRPr lang="zh-CN" altLang="en-US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6857791-8338-C0FC-344E-917965CD7A1A}"/>
              </a:ext>
            </a:extLst>
          </p:cNvPr>
          <p:cNvSpPr txBox="1"/>
          <p:nvPr/>
        </p:nvSpPr>
        <p:spPr>
          <a:xfrm>
            <a:off x="7137004" y="6256642"/>
            <a:ext cx="37322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Agentic</a:t>
            </a:r>
            <a:r>
              <a:rPr lang="zh-CN" altLang="en-US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Software</a:t>
            </a:r>
            <a:r>
              <a:rPr lang="zh-CN" altLang="en-US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Development</a:t>
            </a:r>
            <a:r>
              <a:rPr lang="zh-CN" altLang="en-US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–</a:t>
            </a:r>
            <a:r>
              <a:rPr lang="zh-CN" altLang="en-US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Qian</a:t>
            </a:r>
            <a:r>
              <a:rPr lang="zh-CN" altLang="en-US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et</a:t>
            </a:r>
            <a:r>
              <a:rPr lang="zh-CN" altLang="en-US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al.,</a:t>
            </a:r>
            <a:r>
              <a:rPr lang="zh-CN" altLang="en-US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2024</a:t>
            </a:r>
            <a:endParaRPr lang="zh-CN" altLang="en-US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BE639F3-6B4B-5704-9823-213B7AD1F373}"/>
              </a:ext>
            </a:extLst>
          </p:cNvPr>
          <p:cNvSpPr txBox="1"/>
          <p:nvPr/>
        </p:nvSpPr>
        <p:spPr>
          <a:xfrm>
            <a:off x="3808765" y="4764230"/>
            <a:ext cx="3528527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40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What</a:t>
            </a:r>
            <a:r>
              <a:rPr lang="zh-CN" altLang="en-US" sz="40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40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to</a:t>
            </a:r>
            <a:r>
              <a:rPr lang="zh-CN" altLang="en-US" sz="40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40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pursue</a:t>
            </a:r>
            <a:r>
              <a:rPr lang="zh-CN" altLang="en-US" sz="40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40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next?</a:t>
            </a:r>
            <a:endParaRPr lang="zh-CN" altLang="en-US" sz="4000" dirty="0">
              <a:solidFill>
                <a:srgbClr val="FF0000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28416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 animBg="1"/>
      <p:bldP spid="13" grpId="0"/>
      <p:bldP spid="16" grpId="0"/>
      <p:bldP spid="17" grpId="0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9725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3FC33D14-B259-36CE-4705-76DFCAF6ECF0}"/>
              </a:ext>
            </a:extLst>
          </p:cNvPr>
          <p:cNvSpPr txBox="1"/>
          <p:nvPr/>
        </p:nvSpPr>
        <p:spPr>
          <a:xfrm>
            <a:off x="513184" y="401471"/>
            <a:ext cx="18798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This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Talk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D0B272D-635B-5989-03E0-47DFBEDB7D95}"/>
              </a:ext>
            </a:extLst>
          </p:cNvPr>
          <p:cNvSpPr txBox="1"/>
          <p:nvPr/>
        </p:nvSpPr>
        <p:spPr>
          <a:xfrm>
            <a:off x="1309396" y="1170912"/>
            <a:ext cx="4786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Part</a:t>
            </a:r>
            <a:r>
              <a:rPr kumimoji="1" lang="zh-CN" altLang="en-US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1.</a:t>
            </a:r>
            <a:r>
              <a:rPr kumimoji="1" lang="zh-CN" altLang="en-US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Statistical</a:t>
            </a:r>
            <a:r>
              <a:rPr kumimoji="1" lang="zh-CN" altLang="en-US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Research</a:t>
            </a:r>
            <a:r>
              <a:rPr kumimoji="1" lang="zh-CN" altLang="en-US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in</a:t>
            </a:r>
            <a:r>
              <a:rPr kumimoji="1" lang="zh-CN" altLang="en-US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AI</a:t>
            </a:r>
            <a:r>
              <a:rPr kumimoji="1" lang="zh-CN" altLang="en-US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endParaRPr kumimoji="1" lang="en-US" altLang="zh-CN" sz="36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D2F219-4DFD-74D9-A991-69A74E521EAB}"/>
              </a:ext>
            </a:extLst>
          </p:cNvPr>
          <p:cNvSpPr txBox="1"/>
          <p:nvPr/>
        </p:nvSpPr>
        <p:spPr>
          <a:xfrm>
            <a:off x="1760374" y="1848441"/>
            <a:ext cx="6673507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Modern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models: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Large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Language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models,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Diffusion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Models,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Multimodal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Generative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models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(VLMs),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etc.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endParaRPr kumimoji="1" lang="en-US" altLang="zh-CN" sz="28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C9BBED6-EE93-77CC-BA20-F2C49310C51C}"/>
              </a:ext>
            </a:extLst>
          </p:cNvPr>
          <p:cNvSpPr txBox="1"/>
          <p:nvPr/>
        </p:nvSpPr>
        <p:spPr>
          <a:xfrm>
            <a:off x="1760374" y="2833746"/>
            <a:ext cx="87925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Interesting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topics: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pre-training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LLMs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(scaling,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too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expensive),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pre-training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transformers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(in-context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learning),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post-training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(alignment),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expressiveness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of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transformers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(not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statistical),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chain-of-thought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reasoning,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watermarking,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etc.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endParaRPr kumimoji="1" lang="en-US" altLang="zh-CN" sz="28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AA1625F-BE8B-445C-00A1-5BE610117976}"/>
              </a:ext>
            </a:extLst>
          </p:cNvPr>
          <p:cNvSpPr txBox="1"/>
          <p:nvPr/>
        </p:nvSpPr>
        <p:spPr>
          <a:xfrm>
            <a:off x="2485053" y="530986"/>
            <a:ext cx="5853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(really</a:t>
            </a:r>
            <a:r>
              <a:rPr kumimoji="1" lang="zh-CN" altLang="en-US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just</a:t>
            </a:r>
            <a:r>
              <a:rPr kumimoji="1" lang="zh-CN" altLang="en-US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personal</a:t>
            </a:r>
            <a:r>
              <a:rPr kumimoji="1" lang="zh-CN" altLang="en-US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understanding</a:t>
            </a:r>
            <a:r>
              <a:rPr kumimoji="1" lang="zh-CN" altLang="en-US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and</a:t>
            </a:r>
            <a:r>
              <a:rPr kumimoji="1" lang="zh-CN" altLang="en-US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experience)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B1E9694-402F-F3AE-F553-9277E1A75009}"/>
              </a:ext>
            </a:extLst>
          </p:cNvPr>
          <p:cNvSpPr txBox="1"/>
          <p:nvPr/>
        </p:nvSpPr>
        <p:spPr>
          <a:xfrm>
            <a:off x="8763499" y="4702090"/>
            <a:ext cx="298751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400" u="sng" dirty="0">
                <a:latin typeface="Adobe Arabic" panose="02040503050201020203" pitchFamily="18" charset="-78"/>
                <a:cs typeface="Adobe Arabic" panose="02040503050201020203" pitchFamily="18" charset="-78"/>
              </a:rPr>
              <a:t>This paper explores potential areas where statisticians can make important contributions to the development of LLMs</a:t>
            </a:r>
            <a:r>
              <a:rPr lang="en-US" altLang="zh-CN" sz="2400" u="sng" dirty="0">
                <a:latin typeface="Adobe Arabic" panose="02040503050201020203" pitchFamily="18" charset="-78"/>
                <a:cs typeface="Adobe Arabic" panose="02040503050201020203" pitchFamily="18" charset="-78"/>
              </a:rPr>
              <a:t>.</a:t>
            </a:r>
            <a:endParaRPr lang="zh-CN" altLang="en-US" sz="2400" u="sng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0830546B-8C39-BA37-469C-0D1F296F06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374" y="4517311"/>
            <a:ext cx="6745106" cy="19392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C4ED93F0-ACF0-6EB5-0397-AF790F5FA637}"/>
              </a:ext>
            </a:extLst>
          </p:cNvPr>
          <p:cNvSpPr/>
          <p:nvPr/>
        </p:nvSpPr>
        <p:spPr>
          <a:xfrm>
            <a:off x="3618132" y="1933949"/>
            <a:ext cx="2551931" cy="323166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434707F-ADEF-AD7C-F6D7-6CF8AA5D2EC6}"/>
              </a:ext>
            </a:extLst>
          </p:cNvPr>
          <p:cNvSpPr/>
          <p:nvPr/>
        </p:nvSpPr>
        <p:spPr>
          <a:xfrm>
            <a:off x="5588950" y="3338235"/>
            <a:ext cx="2749507" cy="376015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3525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build="allAtOnce"/>
      <p:bldP spid="8" grpId="0"/>
      <p:bldP spid="10" grpId="0"/>
      <p:bldP spid="17" grpId="0"/>
      <p:bldP spid="21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9725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D611ED0-EA85-2044-A9BE-3E1A9B53E006}"/>
              </a:ext>
            </a:extLst>
          </p:cNvPr>
          <p:cNvSpPr txBox="1"/>
          <p:nvPr/>
        </p:nvSpPr>
        <p:spPr>
          <a:xfrm>
            <a:off x="513184" y="401471"/>
            <a:ext cx="18798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This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Talk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0A8A906-F313-794B-491F-69BF0BCD62A0}"/>
              </a:ext>
            </a:extLst>
          </p:cNvPr>
          <p:cNvSpPr txBox="1"/>
          <p:nvPr/>
        </p:nvSpPr>
        <p:spPr>
          <a:xfrm>
            <a:off x="2485053" y="530986"/>
            <a:ext cx="5853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(really</a:t>
            </a:r>
            <a:r>
              <a:rPr kumimoji="1" lang="zh-CN" altLang="en-US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just</a:t>
            </a:r>
            <a:r>
              <a:rPr kumimoji="1" lang="zh-CN" altLang="en-US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personal</a:t>
            </a:r>
            <a:r>
              <a:rPr kumimoji="1" lang="zh-CN" altLang="en-US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understanding</a:t>
            </a:r>
            <a:r>
              <a:rPr kumimoji="1" lang="zh-CN" altLang="en-US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and</a:t>
            </a:r>
            <a:r>
              <a:rPr kumimoji="1" lang="zh-CN" altLang="en-US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experience)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910139B-C9CF-6582-1120-F2EDFCE21523}"/>
              </a:ext>
            </a:extLst>
          </p:cNvPr>
          <p:cNvSpPr txBox="1"/>
          <p:nvPr/>
        </p:nvSpPr>
        <p:spPr>
          <a:xfrm>
            <a:off x="1309396" y="1170912"/>
            <a:ext cx="5032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Part</a:t>
            </a:r>
            <a:r>
              <a:rPr kumimoji="1" lang="zh-CN" altLang="en-US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2.</a:t>
            </a:r>
            <a:r>
              <a:rPr kumimoji="1" lang="zh-CN" altLang="en-US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Statistical</a:t>
            </a:r>
            <a:r>
              <a:rPr kumimoji="1" lang="zh-CN" altLang="en-US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Research</a:t>
            </a:r>
            <a:r>
              <a:rPr kumimoji="1" lang="zh-CN" altLang="en-US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with</a:t>
            </a:r>
            <a:r>
              <a:rPr kumimoji="1" lang="zh-CN" altLang="en-US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AI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70F0AE0-9534-9585-EFE6-909CF8C08714}"/>
              </a:ext>
            </a:extLst>
          </p:cNvPr>
          <p:cNvSpPr txBox="1"/>
          <p:nvPr/>
        </p:nvSpPr>
        <p:spPr>
          <a:xfrm>
            <a:off x="1760374" y="1817243"/>
            <a:ext cx="69824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What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it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helps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with: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mathematical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modeling,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proofs,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coding,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etc.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C755AB7-40EF-C8BE-3CF6-A051ABED556F}"/>
              </a:ext>
            </a:extLst>
          </p:cNvPr>
          <p:cNvSpPr txBox="1"/>
          <p:nvPr/>
        </p:nvSpPr>
        <p:spPr>
          <a:xfrm>
            <a:off x="1760374" y="5417750"/>
            <a:ext cx="64039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Yet,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probably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not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for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generating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great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ideas.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97FB68C-2673-AC45-FFEA-B35A202AEA49}"/>
              </a:ext>
            </a:extLst>
          </p:cNvPr>
          <p:cNvSpPr txBox="1"/>
          <p:nvPr/>
        </p:nvSpPr>
        <p:spPr>
          <a:xfrm>
            <a:off x="1760374" y="5926838"/>
            <a:ext cx="6645516" cy="52322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Try</a:t>
            </a:r>
            <a:r>
              <a:rPr kumimoji="1" lang="zh-CN" altLang="en-US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to</a:t>
            </a:r>
            <a:r>
              <a:rPr kumimoji="1" lang="zh-CN" altLang="en-US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propose</a:t>
            </a:r>
            <a:r>
              <a:rPr kumimoji="1" lang="zh-CN" altLang="en-US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great</a:t>
            </a:r>
            <a:r>
              <a:rPr kumimoji="1" lang="zh-CN" altLang="en-US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research</a:t>
            </a:r>
            <a:r>
              <a:rPr kumimoji="1" lang="zh-CN" altLang="en-US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problems</a:t>
            </a:r>
            <a:r>
              <a:rPr kumimoji="1" lang="zh-CN" altLang="en-US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and</a:t>
            </a:r>
            <a:r>
              <a:rPr kumimoji="1" lang="zh-CN" altLang="en-US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new</a:t>
            </a:r>
            <a:r>
              <a:rPr kumimoji="1" lang="zh-CN" altLang="en-US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techniques!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D07DCBA1-DC67-DA78-822E-B970E9AF0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3004" y="2411800"/>
            <a:ext cx="2496862" cy="2496862"/>
          </a:xfrm>
          <a:prstGeom prst="rect">
            <a:avLst/>
          </a:prstGeom>
        </p:spPr>
      </p:pic>
      <p:pic>
        <p:nvPicPr>
          <p:cNvPr id="17" name="图片 16" descr="A bar chart comparing Gemini's solve times (in blue) against the fastest university team (in gray) for ICPC World Finals problems A through L, highlighting that Gemini solved Problem C in 30 minutes while no university team solved it.">
            <a:extLst>
              <a:ext uri="{FF2B5EF4-FFF2-40B4-BE49-F238E27FC236}">
                <a16:creationId xmlns:a16="http://schemas.microsoft.com/office/drawing/2014/main" id="{98C89582-80C3-3AA0-6754-E01AB06CBF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260" y="2411800"/>
            <a:ext cx="4260049" cy="2496862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35DDDCD2-5945-B05A-5429-7BC0367F598B}"/>
              </a:ext>
            </a:extLst>
          </p:cNvPr>
          <p:cNvSpPr txBox="1"/>
          <p:nvPr/>
        </p:nvSpPr>
        <p:spPr>
          <a:xfrm>
            <a:off x="6341708" y="4908662"/>
            <a:ext cx="37091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Adobe Arabic" panose="02040503050201020203" pitchFamily="18" charset="-78"/>
                <a:cs typeface="Adobe Arabic" panose="02040503050201020203" pitchFamily="18" charset="-78"/>
              </a:rPr>
              <a:t>Gemini</a:t>
            </a:r>
            <a:r>
              <a:rPr lang="zh-CN" altLang="en-US" sz="20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000" dirty="0">
                <a:latin typeface="Adobe Arabic" panose="02040503050201020203" pitchFamily="18" charset="-78"/>
                <a:cs typeface="Adobe Arabic" panose="02040503050201020203" pitchFamily="18" charset="-78"/>
              </a:rPr>
              <a:t>2.5</a:t>
            </a:r>
            <a:r>
              <a:rPr lang="zh-CN" altLang="en-US" sz="20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000" dirty="0">
                <a:latin typeface="Adobe Arabic" panose="02040503050201020203" pitchFamily="18" charset="-78"/>
                <a:cs typeface="Adobe Arabic" panose="02040503050201020203" pitchFamily="18" charset="-78"/>
              </a:rPr>
              <a:t>achieves</a:t>
            </a:r>
            <a:r>
              <a:rPr lang="zh-CN" altLang="en-US" sz="20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000" dirty="0">
                <a:latin typeface="Adobe Arabic" panose="02040503050201020203" pitchFamily="18" charset="-78"/>
                <a:cs typeface="Adobe Arabic" panose="02040503050201020203" pitchFamily="18" charset="-78"/>
              </a:rPr>
              <a:t>gold-medal</a:t>
            </a:r>
            <a:r>
              <a:rPr lang="zh-CN" altLang="en-US" sz="20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000" dirty="0">
                <a:latin typeface="Adobe Arabic" panose="02040503050201020203" pitchFamily="18" charset="-78"/>
                <a:cs typeface="Adobe Arabic" panose="02040503050201020203" pitchFamily="18" charset="-78"/>
              </a:rPr>
              <a:t>level</a:t>
            </a:r>
            <a:r>
              <a:rPr lang="zh-CN" altLang="en-US" sz="20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000" dirty="0">
                <a:latin typeface="Adobe Arabic" panose="02040503050201020203" pitchFamily="18" charset="-78"/>
                <a:cs typeface="Adobe Arabic" panose="02040503050201020203" pitchFamily="18" charset="-78"/>
              </a:rPr>
              <a:t>in</a:t>
            </a:r>
            <a:r>
              <a:rPr lang="zh-CN" altLang="en-US" sz="20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000" dirty="0">
                <a:latin typeface="Adobe Arabic" panose="02040503050201020203" pitchFamily="18" charset="-78"/>
                <a:cs typeface="Adobe Arabic" panose="02040503050201020203" pitchFamily="18" charset="-78"/>
              </a:rPr>
              <a:t>ICPC</a:t>
            </a:r>
            <a:endParaRPr lang="zh-CN" altLang="en-US" sz="20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99628DB-3769-1CA1-4D55-B28FE853CC62}"/>
              </a:ext>
            </a:extLst>
          </p:cNvPr>
          <p:cNvSpPr txBox="1"/>
          <p:nvPr/>
        </p:nvSpPr>
        <p:spPr>
          <a:xfrm>
            <a:off x="1786882" y="4908662"/>
            <a:ext cx="37091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Adobe Arabic" panose="02040503050201020203" pitchFamily="18" charset="-78"/>
                <a:cs typeface="Adobe Arabic" panose="02040503050201020203" pitchFamily="18" charset="-78"/>
              </a:rPr>
              <a:t>the Navier–Stokes Millennium Prize Problem</a:t>
            </a:r>
          </a:p>
        </p:txBody>
      </p:sp>
    </p:spTree>
    <p:extLst>
      <p:ext uri="{BB962C8B-B14F-4D97-AF65-F5344CB8AC3E}">
        <p14:creationId xmlns:p14="http://schemas.microsoft.com/office/powerpoint/2010/main" val="354393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animBg="1"/>
      <p:bldP spid="18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ABB2E91F-7234-8704-6A4A-7B84FBB49A95}"/>
              </a:ext>
            </a:extLst>
          </p:cNvPr>
          <p:cNvSpPr txBox="1"/>
          <p:nvPr/>
        </p:nvSpPr>
        <p:spPr>
          <a:xfrm>
            <a:off x="572277" y="424463"/>
            <a:ext cx="61550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Part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1.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Language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Model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Alignment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4A0D7F5-DC22-A496-1650-D729FB3C2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179" y="2090867"/>
            <a:ext cx="8467714" cy="4323179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799D9DF6-78CD-0FED-1A5F-790F7526E06E}"/>
              </a:ext>
            </a:extLst>
          </p:cNvPr>
          <p:cNvSpPr txBox="1"/>
          <p:nvPr/>
        </p:nvSpPr>
        <p:spPr>
          <a:xfrm>
            <a:off x="768220" y="1349998"/>
            <a:ext cx="61550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What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is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the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purpose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of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alignment?</a:t>
            </a:r>
          </a:p>
        </p:txBody>
      </p:sp>
    </p:spTree>
    <p:extLst>
      <p:ext uri="{BB962C8B-B14F-4D97-AF65-F5344CB8AC3E}">
        <p14:creationId xmlns:p14="http://schemas.microsoft.com/office/powerpoint/2010/main" val="2203732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FCDAC18-9006-CA08-803D-32052657F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649" y="400016"/>
            <a:ext cx="7797282" cy="398089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C28BB80-1A42-B7ED-9961-BC28C8B883EC}"/>
              </a:ext>
            </a:extLst>
          </p:cNvPr>
          <p:cNvSpPr txBox="1"/>
          <p:nvPr/>
        </p:nvSpPr>
        <p:spPr>
          <a:xfrm>
            <a:off x="8487749" y="540691"/>
            <a:ext cx="3337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Adobe Arabic" panose="02040503050201020203" pitchFamily="18" charset="-78"/>
                <a:cs typeface="Adobe Arabic" panose="02040503050201020203" pitchFamily="18" charset="-78"/>
              </a:rPr>
              <a:t>GPT-3</a:t>
            </a:r>
            <a:r>
              <a:rPr lang="zh-CN" altLang="zh-CN" sz="2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continues text associated with the prompt.</a:t>
            </a:r>
            <a:endParaRPr kumimoji="1" lang="en-US" altLang="zh-CN" sz="24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DEE8017-BC94-87CE-4A1B-F528AC9F3DA3}"/>
              </a:ext>
            </a:extLst>
          </p:cNvPr>
          <p:cNvSpPr txBox="1"/>
          <p:nvPr/>
        </p:nvSpPr>
        <p:spPr>
          <a:xfrm>
            <a:off x="8487748" y="1662571"/>
            <a:ext cx="33372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Adobe Arabic" panose="02040503050201020203" pitchFamily="18" charset="-78"/>
                <a:cs typeface="Adobe Arabic" panose="02040503050201020203" pitchFamily="18" charset="-78"/>
              </a:rPr>
              <a:t>InstructGPT</a:t>
            </a:r>
            <a:r>
              <a:rPr lang="zh-CN" altLang="en-US" sz="2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zh-CN" altLang="zh-CN" sz="2400" dirty="0">
                <a:latin typeface="Adobe Arabic" panose="02040503050201020203" pitchFamily="18" charset="-78"/>
                <a:cs typeface="Adobe Arabic" panose="02040503050201020203" pitchFamily="18" charset="-78"/>
              </a:rPr>
              <a:t>behaves more like an assistant: it directly addresses the question and gives a structured explanation.</a:t>
            </a:r>
            <a:endParaRPr kumimoji="1" lang="en-US" altLang="zh-CN" sz="24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038A22E-912D-B06A-D7AD-120129928649}"/>
              </a:ext>
            </a:extLst>
          </p:cNvPr>
          <p:cNvSpPr txBox="1"/>
          <p:nvPr/>
        </p:nvSpPr>
        <p:spPr>
          <a:xfrm>
            <a:off x="8487748" y="3523115"/>
            <a:ext cx="34398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However,</a:t>
            </a:r>
            <a:r>
              <a:rPr kumimoji="1" lang="zh-CN" altLang="en-US" sz="24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4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it</a:t>
            </a:r>
            <a:r>
              <a:rPr kumimoji="1" lang="zh-CN" altLang="en-US" sz="24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zh-CN" altLang="zh-CN" sz="24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illustrates a remaining alignment failure</a:t>
            </a:r>
            <a:r>
              <a:rPr lang="en-US" altLang="zh-CN" sz="24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.</a:t>
            </a:r>
            <a:endParaRPr kumimoji="1" lang="en-US" altLang="zh-CN" sz="2400" dirty="0">
              <a:solidFill>
                <a:srgbClr val="FF0000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F944F9E-CE33-218B-6290-298E6523F57C}"/>
              </a:ext>
            </a:extLst>
          </p:cNvPr>
          <p:cNvSpPr txBox="1"/>
          <p:nvPr/>
        </p:nvSpPr>
        <p:spPr>
          <a:xfrm>
            <a:off x="357672" y="4608598"/>
            <a:ext cx="7461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dirty="0">
                <a:latin typeface="Adobe Arabic" panose="02040503050201020203" pitchFamily="18" charset="-78"/>
                <a:cs typeface="Adobe Arabic" panose="02040503050201020203" pitchFamily="18" charset="-78"/>
              </a:rPr>
              <a:t>Asking why implicitly assumes that eating socks after meditation is important. </a:t>
            </a:r>
            <a:endParaRPr kumimoji="1" lang="en-US" altLang="zh-CN" sz="24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F9CDDEC-7057-3E2C-5887-9B39977F1F6D}"/>
              </a:ext>
            </a:extLst>
          </p:cNvPr>
          <p:cNvSpPr txBox="1"/>
          <p:nvPr/>
        </p:nvSpPr>
        <p:spPr>
          <a:xfrm>
            <a:off x="357672" y="5608506"/>
            <a:ext cx="108857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Adobe Arabic" panose="02040503050201020203" pitchFamily="18" charset="-78"/>
                <a:cs typeface="Adobe Arabic" panose="02040503050201020203" pitchFamily="18" charset="-78"/>
              </a:rPr>
              <a:t>A</a:t>
            </a:r>
            <a:r>
              <a:rPr lang="zh-CN" altLang="en-US" sz="2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400" dirty="0">
                <a:latin typeface="Adobe Arabic" panose="02040503050201020203" pitchFamily="18" charset="-78"/>
                <a:cs typeface="Adobe Arabic" panose="02040503050201020203" pitchFamily="18" charset="-78"/>
              </a:rPr>
              <a:t>good</a:t>
            </a:r>
            <a:r>
              <a:rPr lang="zh-CN" altLang="en-US" sz="2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400" dirty="0">
                <a:latin typeface="Adobe Arabic" panose="02040503050201020203" pitchFamily="18" charset="-78"/>
                <a:cs typeface="Adobe Arabic" panose="02040503050201020203" pitchFamily="18" charset="-78"/>
              </a:rPr>
              <a:t>response</a:t>
            </a:r>
            <a:r>
              <a:rPr lang="zh-CN" altLang="en-US" sz="2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400" dirty="0">
                <a:latin typeface="Adobe Arabic" panose="02040503050201020203" pitchFamily="18" charset="-78"/>
                <a:cs typeface="Adobe Arabic" panose="02040503050201020203" pitchFamily="18" charset="-78"/>
              </a:rPr>
              <a:t>could</a:t>
            </a:r>
            <a:r>
              <a:rPr lang="zh-CN" altLang="en-US" sz="2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400" dirty="0">
                <a:latin typeface="Adobe Arabic" panose="02040503050201020203" pitchFamily="18" charset="-78"/>
                <a:cs typeface="Adobe Arabic" panose="02040503050201020203" pitchFamily="18" charset="-78"/>
              </a:rPr>
              <a:t>be</a:t>
            </a:r>
            <a:r>
              <a:rPr lang="zh-CN" altLang="en-US" sz="2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zh-CN" altLang="zh-CN" sz="2400" dirty="0">
                <a:latin typeface="Adobe Arabic" panose="02040503050201020203" pitchFamily="18" charset="-78"/>
                <a:cs typeface="Adobe Arabic" panose="02040503050201020203" pitchFamily="18" charset="-78"/>
              </a:rPr>
              <a:t>“The question assumes that eating socks after meditation is important, but that premise is mistaken. There is no established connection between meditation and eating socks. Did you mean eating a snack?”</a:t>
            </a:r>
            <a:endParaRPr kumimoji="1" lang="en-US" altLang="zh-CN" sz="24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E1AE935-E89D-3139-CD37-3ADE0C94BCA6}"/>
              </a:ext>
            </a:extLst>
          </p:cNvPr>
          <p:cNvSpPr txBox="1"/>
          <p:nvPr/>
        </p:nvSpPr>
        <p:spPr>
          <a:xfrm>
            <a:off x="357673" y="5074467"/>
            <a:ext cx="83477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Adobe Arabic" panose="02040503050201020203" pitchFamily="18" charset="-78"/>
                <a:cs typeface="Adobe Arabic" panose="02040503050201020203" pitchFamily="18" charset="-78"/>
              </a:rPr>
              <a:t>However,</a:t>
            </a:r>
            <a:r>
              <a:rPr lang="zh-CN" altLang="en-US" sz="2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400" dirty="0">
                <a:latin typeface="Adobe Arabic" panose="02040503050201020203" pitchFamily="18" charset="-78"/>
                <a:cs typeface="Adobe Arabic" panose="02040503050201020203" pitchFamily="18" charset="-78"/>
              </a:rPr>
              <a:t>a</a:t>
            </a:r>
            <a:r>
              <a:rPr lang="zh-CN" altLang="zh-CN" sz="2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reliable assistant should challenge that assumption before trying to explain it.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0824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856BE18-D695-19FC-6051-2797173572F0}"/>
              </a:ext>
            </a:extLst>
          </p:cNvPr>
          <p:cNvSpPr txBox="1"/>
          <p:nvPr/>
        </p:nvSpPr>
        <p:spPr>
          <a:xfrm>
            <a:off x="610460" y="411199"/>
            <a:ext cx="54855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Two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Main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Streams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of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Research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endParaRPr kumimoji="1" lang="en-US" altLang="zh-CN" sz="44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2193203-956B-7FF2-83D9-950D5C39C062}"/>
              </a:ext>
            </a:extLst>
          </p:cNvPr>
          <p:cNvSpPr txBox="1"/>
          <p:nvPr/>
        </p:nvSpPr>
        <p:spPr>
          <a:xfrm>
            <a:off x="1066932" y="1635011"/>
            <a:ext cx="4786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1.</a:t>
            </a:r>
            <a:r>
              <a:rPr kumimoji="1" lang="zh-CN" altLang="en-US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Alignment</a:t>
            </a:r>
            <a:r>
              <a:rPr kumimoji="1" lang="zh-CN" altLang="en-US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with</a:t>
            </a:r>
            <a:r>
              <a:rPr kumimoji="1" lang="zh-CN" altLang="en-US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RLHF/RLAIF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6780EE3-BA8D-C1EA-91EC-63860996185C}"/>
              </a:ext>
            </a:extLst>
          </p:cNvPr>
          <p:cNvSpPr txBox="1"/>
          <p:nvPr/>
        </p:nvSpPr>
        <p:spPr>
          <a:xfrm>
            <a:off x="7512401" y="1635011"/>
            <a:ext cx="417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2.</a:t>
            </a:r>
            <a:r>
              <a:rPr kumimoji="1" lang="zh-CN" altLang="en-US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Inference-time</a:t>
            </a:r>
            <a:r>
              <a:rPr kumimoji="1" lang="zh-CN" altLang="en-US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600" dirty="0">
                <a:latin typeface="Adobe Arabic" panose="02040503050201020203" pitchFamily="18" charset="-78"/>
                <a:cs typeface="Adobe Arabic" panose="02040503050201020203" pitchFamily="18" charset="-78"/>
              </a:rPr>
              <a:t>Alignment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0C7A92B-A087-99C8-833F-83B4D074A7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580" b="12659"/>
          <a:stretch>
            <a:fillRect/>
          </a:stretch>
        </p:blipFill>
        <p:spPr>
          <a:xfrm>
            <a:off x="610460" y="2412460"/>
            <a:ext cx="5972003" cy="354233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A87B9E5C-8BA5-ABDE-47ED-D13C335104C5}"/>
              </a:ext>
            </a:extLst>
          </p:cNvPr>
          <p:cNvSpPr txBox="1"/>
          <p:nvPr/>
        </p:nvSpPr>
        <p:spPr>
          <a:xfrm>
            <a:off x="2593858" y="5954797"/>
            <a:ext cx="15187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O</a:t>
            </a:r>
            <a:r>
              <a:rPr lang="en-US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uyang</a:t>
            </a:r>
            <a:r>
              <a:rPr lang="zh-CN" altLang="en-US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et</a:t>
            </a:r>
            <a:r>
              <a:rPr lang="zh-CN" altLang="en-US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al.,</a:t>
            </a:r>
            <a:r>
              <a:rPr lang="zh-CN" altLang="en-US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2022</a:t>
            </a:r>
            <a:endParaRPr lang="zh-CN" altLang="en-US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80E583C-8FE2-5943-DAFD-B7F6FDA0ED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4189"/>
          <a:stretch>
            <a:fillRect/>
          </a:stretch>
        </p:blipFill>
        <p:spPr>
          <a:xfrm>
            <a:off x="6935904" y="3240234"/>
            <a:ext cx="5115128" cy="198275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6368E91B-DACB-3494-7D36-4148813F12D7}"/>
              </a:ext>
            </a:extLst>
          </p:cNvPr>
          <p:cNvSpPr txBox="1"/>
          <p:nvPr/>
        </p:nvSpPr>
        <p:spPr>
          <a:xfrm>
            <a:off x="8900779" y="5293316"/>
            <a:ext cx="14141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Amini</a:t>
            </a:r>
            <a:r>
              <a:rPr lang="zh-CN" altLang="en-US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et</a:t>
            </a:r>
            <a:r>
              <a:rPr lang="zh-CN" altLang="en-US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al.,</a:t>
            </a:r>
            <a:r>
              <a:rPr lang="zh-CN" altLang="en-US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dirty="0">
                <a:latin typeface="Adobe Arabic" panose="02040503050201020203" pitchFamily="18" charset="-78"/>
                <a:cs typeface="Adobe Arabic" panose="02040503050201020203" pitchFamily="18" charset="-78"/>
              </a:rPr>
              <a:t>2025</a:t>
            </a:r>
            <a:endParaRPr lang="zh-CN" altLang="en-US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46412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CD7A6DA9-610D-D573-3C9B-5DF6D20249AC}"/>
              </a:ext>
            </a:extLst>
          </p:cNvPr>
          <p:cNvSpPr txBox="1"/>
          <p:nvPr/>
        </p:nvSpPr>
        <p:spPr>
          <a:xfrm>
            <a:off x="610461" y="411199"/>
            <a:ext cx="38156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1.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RLHF</a:t>
            </a:r>
          </a:p>
        </p:txBody>
      </p:sp>
      <p:pic>
        <p:nvPicPr>
          <p:cNvPr id="7" name="图片 6" descr="文本&#10;&#10;低可信度描述已自动生成">
            <a:extLst>
              <a:ext uri="{FF2B5EF4-FFF2-40B4-BE49-F238E27FC236}">
                <a16:creationId xmlns:a16="http://schemas.microsoft.com/office/drawing/2014/main" id="{730624CB-26F4-08EA-4D41-4496C2E58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2786" y="5323442"/>
            <a:ext cx="3352800" cy="4826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EF1BD52-DCDA-8685-D73F-3BAE534C67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3408" y="5323442"/>
            <a:ext cx="3327400" cy="4826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174AE0D5-0B4D-59DD-88CB-C34C22C67C4A}"/>
              </a:ext>
            </a:extLst>
          </p:cNvPr>
          <p:cNvSpPr txBox="1"/>
          <p:nvPr/>
        </p:nvSpPr>
        <p:spPr>
          <a:xfrm>
            <a:off x="1065593" y="4626049"/>
            <a:ext cx="38252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Step2.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Collect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preference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data</a:t>
            </a:r>
            <a:endParaRPr kumimoji="1" lang="zh-CN" altLang="en-US" sz="32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0" name="右箭头 9">
            <a:extLst>
              <a:ext uri="{FF2B5EF4-FFF2-40B4-BE49-F238E27FC236}">
                <a16:creationId xmlns:a16="http://schemas.microsoft.com/office/drawing/2014/main" id="{6FAB4257-4E60-37CA-737F-898F32A3BD45}"/>
              </a:ext>
            </a:extLst>
          </p:cNvPr>
          <p:cNvSpPr/>
          <p:nvPr/>
        </p:nvSpPr>
        <p:spPr>
          <a:xfrm>
            <a:off x="5257787" y="5377322"/>
            <a:ext cx="1358020" cy="37483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HF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C763D95-0997-1EAF-B373-223A00C85FFA}"/>
              </a:ext>
            </a:extLst>
          </p:cNvPr>
          <p:cNvSpPr txBox="1"/>
          <p:nvPr/>
        </p:nvSpPr>
        <p:spPr>
          <a:xfrm>
            <a:off x="1065593" y="1293258"/>
            <a:ext cx="6181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Step1.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Train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a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policy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with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supervised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fine-tuning</a:t>
            </a:r>
            <a:endParaRPr kumimoji="1" lang="zh-CN" altLang="en-US" sz="32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948F174-8779-3478-0922-51468417DC3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3489" r="25996"/>
          <a:stretch>
            <a:fillRect/>
          </a:stretch>
        </p:blipFill>
        <p:spPr>
          <a:xfrm>
            <a:off x="1441297" y="2818077"/>
            <a:ext cx="1198854" cy="792765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58264D8F-86D8-70F5-D157-D11C4E614167}"/>
              </a:ext>
            </a:extLst>
          </p:cNvPr>
          <p:cNvSpPr txBox="1"/>
          <p:nvPr/>
        </p:nvSpPr>
        <p:spPr>
          <a:xfrm>
            <a:off x="3227109" y="2168721"/>
            <a:ext cx="6298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Fine-tuning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pre-trained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model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with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labeled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data</a:t>
            </a:r>
            <a:endParaRPr kumimoji="1" lang="zh-CN" altLang="en-US" sz="2800" dirty="0">
              <a:solidFill>
                <a:srgbClr val="C00000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941D582-1020-6C7F-ECE7-911A0BF68445}"/>
              </a:ext>
            </a:extLst>
          </p:cNvPr>
          <p:cNvSpPr txBox="1"/>
          <p:nvPr/>
        </p:nvSpPr>
        <p:spPr>
          <a:xfrm>
            <a:off x="3249202" y="2691941"/>
            <a:ext cx="8813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Usually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zh-CN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possess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ing</a:t>
            </a:r>
            <a:r>
              <a:rPr lang="zh-CN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linguistic fluency and broad knowledge</a:t>
            </a:r>
            <a:endParaRPr kumimoji="1" lang="zh-CN" altLang="en-US" sz="28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12BF4C1-5CF5-DF3B-70DC-8B2207EAC0E4}"/>
              </a:ext>
            </a:extLst>
          </p:cNvPr>
          <p:cNvSpPr txBox="1"/>
          <p:nvPr/>
        </p:nvSpPr>
        <p:spPr>
          <a:xfrm>
            <a:off x="3249202" y="3214460"/>
            <a:ext cx="64784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Not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good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at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zh-CN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following human instructions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and</a:t>
            </a:r>
            <a:r>
              <a:rPr lang="zh-CN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preferences</a:t>
            </a:r>
            <a:endParaRPr kumimoji="1" lang="zh-CN" altLang="en-US" sz="28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9B9A5D1-BF9A-954C-8D06-CA47449E9DEA}"/>
              </a:ext>
            </a:extLst>
          </p:cNvPr>
          <p:cNvSpPr txBox="1"/>
          <p:nvPr/>
        </p:nvSpPr>
        <p:spPr>
          <a:xfrm>
            <a:off x="3249202" y="3736979"/>
            <a:ext cx="7616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For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example,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the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zh-CN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InstructGPT uses the GPT-3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as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the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reference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policy</a:t>
            </a:r>
            <a:r>
              <a:rPr lang="zh-CN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endParaRPr kumimoji="1" lang="zh-CN" altLang="en-US" sz="28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09233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/>
      <p:bldP spid="13" grpId="0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FBAD3E6-B0EE-81E6-8311-7C58903B97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314" r="11854"/>
          <a:stretch/>
        </p:blipFill>
        <p:spPr>
          <a:xfrm>
            <a:off x="1571432" y="2513871"/>
            <a:ext cx="9274908" cy="87596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35157B72-4B65-8280-AB13-F679E50B986B}"/>
              </a:ext>
            </a:extLst>
          </p:cNvPr>
          <p:cNvSpPr txBox="1"/>
          <p:nvPr/>
        </p:nvSpPr>
        <p:spPr>
          <a:xfrm>
            <a:off x="1571432" y="1990651"/>
            <a:ext cx="4632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How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to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model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the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preference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statistically?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endParaRPr kumimoji="1" lang="zh-CN" altLang="en-US" sz="2800" dirty="0">
              <a:solidFill>
                <a:srgbClr val="C00000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6A5D5BE-1C06-67B7-AD9D-1BFB4ED7C0B0}"/>
              </a:ext>
            </a:extLst>
          </p:cNvPr>
          <p:cNvSpPr txBox="1"/>
          <p:nvPr/>
        </p:nvSpPr>
        <p:spPr>
          <a:xfrm>
            <a:off x="610461" y="411199"/>
            <a:ext cx="38156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1.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RLHF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3A750C5-D050-B480-713E-E93F69AB72B6}"/>
              </a:ext>
            </a:extLst>
          </p:cNvPr>
          <p:cNvSpPr txBox="1"/>
          <p:nvPr/>
        </p:nvSpPr>
        <p:spPr>
          <a:xfrm>
            <a:off x="1065593" y="1293258"/>
            <a:ext cx="3730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Step3.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Train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a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reward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model</a:t>
            </a:r>
            <a:endParaRPr kumimoji="1" lang="zh-CN" altLang="en-US" sz="32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24A6B77-25F9-0052-BEB0-A2814C6085CA}"/>
              </a:ext>
            </a:extLst>
          </p:cNvPr>
          <p:cNvSpPr txBox="1"/>
          <p:nvPr/>
        </p:nvSpPr>
        <p:spPr>
          <a:xfrm>
            <a:off x="1647327" y="3468164"/>
            <a:ext cx="5736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How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to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train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a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(parametrized)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reward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model?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endParaRPr kumimoji="1" lang="zh-CN" altLang="en-US" sz="3200" dirty="0">
              <a:solidFill>
                <a:srgbClr val="C00000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EDFF1AC-3FD1-3058-28C2-6B0E1E8E88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3553"/>
          <a:stretch/>
        </p:blipFill>
        <p:spPr>
          <a:xfrm>
            <a:off x="1647327" y="4131266"/>
            <a:ext cx="8135501" cy="604422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59910E8A-21EE-0C31-2011-64A37F6D37D0}"/>
              </a:ext>
            </a:extLst>
          </p:cNvPr>
          <p:cNvSpPr txBox="1"/>
          <p:nvPr/>
        </p:nvSpPr>
        <p:spPr>
          <a:xfrm>
            <a:off x="1065593" y="5113655"/>
            <a:ext cx="5753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Step4.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Reinforcement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Learning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optimization</a:t>
            </a:r>
            <a:endParaRPr kumimoji="1" lang="zh-CN" altLang="en-US" sz="32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F8193C4D-551C-6621-9A41-F444A4ED481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2987"/>
          <a:stretch/>
        </p:blipFill>
        <p:spPr>
          <a:xfrm>
            <a:off x="1647327" y="5698430"/>
            <a:ext cx="8058973" cy="727588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60403916-FECB-62F3-225A-190D0954C5A6}"/>
              </a:ext>
            </a:extLst>
          </p:cNvPr>
          <p:cNvSpPr txBox="1"/>
          <p:nvPr/>
        </p:nvSpPr>
        <p:spPr>
          <a:xfrm>
            <a:off x="6204247" y="1990651"/>
            <a:ext cx="42175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2800" dirty="0">
                <a:solidFill>
                  <a:srgbClr val="C0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The</a:t>
            </a:r>
            <a:r>
              <a:rPr kumimoji="1" lang="zh-CN" altLang="en-US" sz="2800" dirty="0">
                <a:solidFill>
                  <a:srgbClr val="C0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C0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Bradley-Terry-Luce</a:t>
            </a:r>
            <a:r>
              <a:rPr kumimoji="1" lang="zh-CN" altLang="en-US" sz="2800" dirty="0">
                <a:solidFill>
                  <a:srgbClr val="C0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C0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(BTL)</a:t>
            </a:r>
            <a:r>
              <a:rPr kumimoji="1" lang="zh-CN" altLang="en-US" sz="2800" dirty="0">
                <a:solidFill>
                  <a:srgbClr val="C0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C0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model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AD23B9D-D095-3A20-B53A-E93C8F8484A9}"/>
              </a:ext>
            </a:extLst>
          </p:cNvPr>
          <p:cNvSpPr txBox="1"/>
          <p:nvPr/>
        </p:nvSpPr>
        <p:spPr>
          <a:xfrm>
            <a:off x="7383566" y="3468164"/>
            <a:ext cx="9165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3200" dirty="0">
                <a:solidFill>
                  <a:srgbClr val="C0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MLE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79336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/>
      <p:bldP spid="12" grpId="0"/>
      <p:bldP spid="15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1C40B034-0DCB-4A8E-762F-36AAD0D24456}"/>
              </a:ext>
            </a:extLst>
          </p:cNvPr>
          <p:cNvSpPr txBox="1"/>
          <p:nvPr/>
        </p:nvSpPr>
        <p:spPr>
          <a:xfrm>
            <a:off x="1147056" y="5000043"/>
            <a:ext cx="7795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Its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optimal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solution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has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a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closed-form:</a:t>
            </a:r>
            <a:endParaRPr kumimoji="1" lang="zh-CN" altLang="en-US" sz="32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16D93A1-0AE5-A8EF-E860-F5085FF0D1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FFFAFF">
                <a:tint val="45000"/>
                <a:satMod val="400000"/>
              </a:srgbClr>
            </a:duotone>
          </a:blip>
          <a:srcRect r="40181"/>
          <a:stretch/>
        </p:blipFill>
        <p:spPr>
          <a:xfrm>
            <a:off x="1317084" y="5584818"/>
            <a:ext cx="4803782" cy="81414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7CCE054A-636B-27EB-79CC-F40C04BA13B3}"/>
              </a:ext>
            </a:extLst>
          </p:cNvPr>
          <p:cNvSpPr txBox="1"/>
          <p:nvPr/>
        </p:nvSpPr>
        <p:spPr>
          <a:xfrm>
            <a:off x="727149" y="545021"/>
            <a:ext cx="92388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Direct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Preference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Optimization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(Rafailov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et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al.,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2023)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71F1C153-B2A9-F095-4923-709F9986EA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636" y="1561921"/>
            <a:ext cx="6973220" cy="158155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9A925A01-16EB-2900-7CD5-5ACBD8B8CC4F}"/>
              </a:ext>
            </a:extLst>
          </p:cNvPr>
          <p:cNvCxnSpPr/>
          <p:nvPr/>
        </p:nvCxnSpPr>
        <p:spPr>
          <a:xfrm>
            <a:off x="2568944" y="3036472"/>
            <a:ext cx="112840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870ED22D-BC2E-E2BB-A5D4-31373D0E0F7C}"/>
              </a:ext>
            </a:extLst>
          </p:cNvPr>
          <p:cNvSpPr txBox="1"/>
          <p:nvPr/>
        </p:nvSpPr>
        <p:spPr>
          <a:xfrm>
            <a:off x="1147056" y="3395293"/>
            <a:ext cx="53121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Recall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that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the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RL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optimization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objective:</a:t>
            </a:r>
            <a:endParaRPr kumimoji="1" lang="zh-CN" altLang="en-US" sz="32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947F53E3-F3E6-9847-0639-55003FCC052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FFFAFF">
                <a:tint val="45000"/>
                <a:satMod val="400000"/>
              </a:srgbClr>
            </a:duotone>
          </a:blip>
          <a:srcRect r="22987"/>
          <a:stretch/>
        </p:blipFill>
        <p:spPr>
          <a:xfrm>
            <a:off x="1317084" y="4108261"/>
            <a:ext cx="8058973" cy="727588"/>
          </a:xfrm>
          <a:prstGeom prst="rect">
            <a:avLst/>
          </a:prstGeom>
          <a:noFill/>
          <a:effectLst/>
        </p:spPr>
      </p:pic>
    </p:spTree>
    <p:extLst>
      <p:ext uri="{BB962C8B-B14F-4D97-AF65-F5344CB8AC3E}">
        <p14:creationId xmlns:p14="http://schemas.microsoft.com/office/powerpoint/2010/main" val="3275252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104DA4B-1275-4C95-93A1-A228BBBD566B}"/>
              </a:ext>
            </a:extLst>
          </p:cNvPr>
          <p:cNvSpPr txBox="1"/>
          <p:nvPr/>
        </p:nvSpPr>
        <p:spPr>
          <a:xfrm>
            <a:off x="781558" y="685032"/>
            <a:ext cx="7795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If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the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reward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is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exactly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the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ground-truth:</a:t>
            </a:r>
            <a:endParaRPr kumimoji="1" lang="zh-CN" altLang="en-US" sz="32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5" name="图片 4" descr="文本&#10;&#10;低可信度描述已自动生成">
            <a:extLst>
              <a:ext uri="{FF2B5EF4-FFF2-40B4-BE49-F238E27FC236}">
                <a16:creationId xmlns:a16="http://schemas.microsoft.com/office/drawing/2014/main" id="{88917DFC-133F-FFC9-7015-5A005DB9BC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970"/>
          <a:stretch/>
        </p:blipFill>
        <p:spPr>
          <a:xfrm>
            <a:off x="1559000" y="1319017"/>
            <a:ext cx="4901060" cy="821367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91246ED-19D8-3A27-89AC-FC43AAC74ACC}"/>
              </a:ext>
            </a:extLst>
          </p:cNvPr>
          <p:cNvSpPr txBox="1"/>
          <p:nvPr/>
        </p:nvSpPr>
        <p:spPr>
          <a:xfrm>
            <a:off x="781558" y="2605002"/>
            <a:ext cx="3946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Plugging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into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the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BTL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model:</a:t>
            </a:r>
            <a:endParaRPr kumimoji="1" lang="zh-CN" altLang="en-US" sz="32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7" name="图片 6" descr="文本&#10;&#10;中度可信度描述已自动生成">
            <a:extLst>
              <a:ext uri="{FF2B5EF4-FFF2-40B4-BE49-F238E27FC236}">
                <a16:creationId xmlns:a16="http://schemas.microsoft.com/office/drawing/2014/main" id="{84C992B2-14E4-AFE3-BA9D-E02BF148CE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922"/>
          <a:stretch/>
        </p:blipFill>
        <p:spPr>
          <a:xfrm>
            <a:off x="1559000" y="3193352"/>
            <a:ext cx="6630908" cy="89314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D7958956-CC8E-5FF7-3AD6-69AF6EF47537}"/>
              </a:ext>
            </a:extLst>
          </p:cNvPr>
          <p:cNvSpPr txBox="1"/>
          <p:nvPr/>
        </p:nvSpPr>
        <p:spPr>
          <a:xfrm>
            <a:off x="781558" y="4551119"/>
            <a:ext cx="65632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The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MLE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objective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is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then:</a:t>
            </a:r>
            <a:endParaRPr kumimoji="1" lang="zh-CN" altLang="en-US" sz="32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98F7F8E-53CA-798C-A2C8-FEA61CE5EC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252"/>
          <a:stretch/>
        </p:blipFill>
        <p:spPr>
          <a:xfrm>
            <a:off x="1559000" y="5135894"/>
            <a:ext cx="9073999" cy="84562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86CB959-C0A5-070B-A890-A68391199F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1612" y="536445"/>
            <a:ext cx="4698966" cy="236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41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2057E9A8-E8A4-790B-5AA7-76C3FFC8C29B}"/>
              </a:ext>
            </a:extLst>
          </p:cNvPr>
          <p:cNvSpPr txBox="1"/>
          <p:nvPr/>
        </p:nvSpPr>
        <p:spPr>
          <a:xfrm>
            <a:off x="727149" y="545021"/>
            <a:ext cx="258025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DPO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variants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0D887DA-62F3-6C2D-3B1D-0ED704C4E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149" y="1314462"/>
            <a:ext cx="10738752" cy="4998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82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125878EF-7E6F-68F0-C8B1-64DBC50569D3}"/>
              </a:ext>
            </a:extLst>
          </p:cNvPr>
          <p:cNvSpPr txBox="1"/>
          <p:nvPr/>
        </p:nvSpPr>
        <p:spPr>
          <a:xfrm>
            <a:off x="610461" y="411199"/>
            <a:ext cx="50315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2.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Inference-time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Alignment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E500659-97D4-9887-AAA2-84A75E437144}"/>
              </a:ext>
            </a:extLst>
          </p:cNvPr>
          <p:cNvSpPr txBox="1"/>
          <p:nvPr/>
        </p:nvSpPr>
        <p:spPr>
          <a:xfrm>
            <a:off x="1098414" y="2497997"/>
            <a:ext cx="18234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Motivations:</a:t>
            </a:r>
            <a:endParaRPr kumimoji="1" lang="zh-CN" altLang="en-US" sz="32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FD9A0E5-E51A-FE9B-4C10-A71ACE5A6E53}"/>
              </a:ext>
            </a:extLst>
          </p:cNvPr>
          <p:cNvSpPr txBox="1"/>
          <p:nvPr/>
        </p:nvSpPr>
        <p:spPr>
          <a:xfrm>
            <a:off x="3213801" y="1712625"/>
            <a:ext cx="6793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Fine-tuning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an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LLM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policy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is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expensive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and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time-consuming.</a:t>
            </a:r>
            <a:endParaRPr kumimoji="1" lang="zh-CN" altLang="en-US" sz="28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44995E4-795D-62A7-AE0B-D819B0DAB2A4}"/>
              </a:ext>
            </a:extLst>
          </p:cNvPr>
          <p:cNvSpPr txBox="1"/>
          <p:nvPr/>
        </p:nvSpPr>
        <p:spPr>
          <a:xfrm>
            <a:off x="3213800" y="2267164"/>
            <a:ext cx="8225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reward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model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is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relatively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easy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to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train.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15EA374-8F9A-AFF8-ED2A-4C9A3921233E}"/>
              </a:ext>
            </a:extLst>
          </p:cNvPr>
          <p:cNvSpPr txBox="1"/>
          <p:nvPr/>
        </p:nvSpPr>
        <p:spPr>
          <a:xfrm>
            <a:off x="3213800" y="2821703"/>
            <a:ext cx="6793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There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are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even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some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open-sourced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trained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reward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models.</a:t>
            </a:r>
            <a:endParaRPr kumimoji="1" lang="zh-CN" altLang="en-US" sz="28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7E7292F-9239-C58C-D4AB-FF7E2112EFBE}"/>
              </a:ext>
            </a:extLst>
          </p:cNvPr>
          <p:cNvSpPr txBox="1"/>
          <p:nvPr/>
        </p:nvSpPr>
        <p:spPr>
          <a:xfrm>
            <a:off x="3213800" y="3373837"/>
            <a:ext cx="69613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Want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to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</a:t>
            </a:r>
            <a:r>
              <a:rPr lang="zh-CN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dapt quickly to different users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or</a:t>
            </a:r>
            <a:r>
              <a:rPr lang="zh-CN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tasks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.</a:t>
            </a:r>
            <a:endParaRPr lang="zh-CN" altLang="en-US" sz="28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5ED96A6-6E62-61BB-1AC6-DCDDF4B43CFD}"/>
              </a:ext>
            </a:extLst>
          </p:cNvPr>
          <p:cNvSpPr txBox="1"/>
          <p:nvPr/>
        </p:nvSpPr>
        <p:spPr>
          <a:xfrm>
            <a:off x="1098414" y="4622156"/>
            <a:ext cx="960849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Inference-time</a:t>
            </a:r>
            <a:r>
              <a:rPr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alignment</a:t>
            </a:r>
            <a:r>
              <a:rPr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–</a:t>
            </a:r>
            <a:r>
              <a:rPr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zh-CN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changing the inference procedure rather than the model weights</a:t>
            </a:r>
            <a:r>
              <a:rPr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(no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RL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optimization)</a:t>
            </a:r>
            <a:r>
              <a:rPr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–</a:t>
            </a:r>
            <a:r>
              <a:rPr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is</a:t>
            </a:r>
            <a:r>
              <a:rPr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thus</a:t>
            </a:r>
            <a:r>
              <a:rPr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computationally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light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and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fast.</a:t>
            </a:r>
            <a:endParaRPr kumimoji="1" lang="zh-CN" altLang="en-US" sz="32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  <a:p>
            <a:endParaRPr lang="zh-CN" altLang="en-US" sz="32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114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4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297FA106-9592-C5DB-DA8F-E5C5DBA388B6}"/>
              </a:ext>
            </a:extLst>
          </p:cNvPr>
          <p:cNvSpPr txBox="1"/>
          <p:nvPr/>
        </p:nvSpPr>
        <p:spPr>
          <a:xfrm>
            <a:off x="610461" y="411199"/>
            <a:ext cx="62280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Inference-time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Alignment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Methods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A46E60B-3A66-C597-CBB4-8D13BB02EEEA}"/>
              </a:ext>
            </a:extLst>
          </p:cNvPr>
          <p:cNvSpPr txBox="1"/>
          <p:nvPr/>
        </p:nvSpPr>
        <p:spPr>
          <a:xfrm>
            <a:off x="1585275" y="2230329"/>
            <a:ext cx="1245474" cy="52322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Best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of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N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8B28A94-A804-83A8-4572-3CD5D992C0C9}"/>
              </a:ext>
            </a:extLst>
          </p:cNvPr>
          <p:cNvSpPr txBox="1"/>
          <p:nvPr/>
        </p:nvSpPr>
        <p:spPr>
          <a:xfrm>
            <a:off x="570355" y="5061077"/>
            <a:ext cx="2260394" cy="52322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Rejection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Sampling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4A4C0A9-5F82-3AB4-3098-59F3013D91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4189"/>
          <a:stretch>
            <a:fillRect/>
          </a:stretch>
        </p:blipFill>
        <p:spPr>
          <a:xfrm>
            <a:off x="3489798" y="1162299"/>
            <a:ext cx="6860432" cy="265928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88EA13E-8674-17AE-DAD6-E85746A49F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0" t="11115" r="740" b="1185"/>
          <a:stretch>
            <a:fillRect/>
          </a:stretch>
        </p:blipFill>
        <p:spPr>
          <a:xfrm>
            <a:off x="3558363" y="4102957"/>
            <a:ext cx="6741042" cy="2404169"/>
          </a:xfrm>
          <a:prstGeom prst="rect">
            <a:avLst/>
          </a:prstGeom>
          <a:ln w="31750">
            <a:solidFill>
              <a:schemeClr val="dk1"/>
            </a:solidFill>
          </a:ln>
        </p:spPr>
      </p:pic>
    </p:spTree>
    <p:extLst>
      <p:ext uri="{BB962C8B-B14F-4D97-AF65-F5344CB8AC3E}">
        <p14:creationId xmlns:p14="http://schemas.microsoft.com/office/powerpoint/2010/main" val="3686603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E82941F-FE7E-21E4-7F9A-9ED35C36C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807" y="2063500"/>
            <a:ext cx="8711523" cy="459988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628B865-8B20-1E1C-6F79-F9AF2FEE9E26}"/>
              </a:ext>
            </a:extLst>
          </p:cNvPr>
          <p:cNvSpPr txBox="1"/>
          <p:nvPr/>
        </p:nvSpPr>
        <p:spPr>
          <a:xfrm>
            <a:off x="1105806" y="1360460"/>
            <a:ext cx="6306671" cy="52322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Reward-guided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Decoding: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zh-CN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steer the next-token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prediction</a:t>
            </a:r>
            <a:endParaRPr kumimoji="1" lang="en-US" altLang="zh-CN" sz="28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7130E43-0F65-46AE-434F-A6F4533B48E2}"/>
              </a:ext>
            </a:extLst>
          </p:cNvPr>
          <p:cNvSpPr txBox="1"/>
          <p:nvPr/>
        </p:nvSpPr>
        <p:spPr>
          <a:xfrm>
            <a:off x="610461" y="411199"/>
            <a:ext cx="62280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Inference-time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Alignment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Methods</a:t>
            </a:r>
          </a:p>
        </p:txBody>
      </p:sp>
    </p:spTree>
    <p:extLst>
      <p:ext uri="{BB962C8B-B14F-4D97-AF65-F5344CB8AC3E}">
        <p14:creationId xmlns:p14="http://schemas.microsoft.com/office/powerpoint/2010/main" val="1925105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27B16BE-25BF-91DE-EFBC-7B09FB03F681}"/>
              </a:ext>
            </a:extLst>
          </p:cNvPr>
          <p:cNvSpPr txBox="1"/>
          <p:nvPr/>
        </p:nvSpPr>
        <p:spPr>
          <a:xfrm>
            <a:off x="610460" y="411199"/>
            <a:ext cx="104567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Our</a:t>
            </a:r>
            <a:r>
              <a:rPr kumimoji="1" lang="zh-CN" altLang="en-US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work:</a:t>
            </a:r>
            <a:r>
              <a:rPr kumimoji="1" lang="zh-CN" altLang="en-US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a</a:t>
            </a:r>
            <a:r>
              <a:rPr kumimoji="1" lang="zh-CN" altLang="en-US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statistical</a:t>
            </a:r>
            <a:r>
              <a:rPr kumimoji="1" lang="zh-CN" altLang="en-US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learning</a:t>
            </a:r>
            <a:r>
              <a:rPr kumimoji="1" lang="zh-CN" altLang="en-US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theory</a:t>
            </a:r>
            <a:r>
              <a:rPr kumimoji="1" lang="zh-CN" altLang="en-US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of</a:t>
            </a:r>
            <a:r>
              <a:rPr kumimoji="1" lang="zh-CN" altLang="en-US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Inference-time</a:t>
            </a:r>
            <a:r>
              <a:rPr kumimoji="1" lang="zh-CN" altLang="en-US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Alignment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96C7E1A-3A57-1DD1-D5C1-3A018C890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2725" y="1417671"/>
            <a:ext cx="6686550" cy="17612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98227A32-C339-A115-3DC0-6B80C51F2489}"/>
              </a:ext>
            </a:extLst>
          </p:cNvPr>
          <p:cNvSpPr txBox="1"/>
          <p:nvPr/>
        </p:nvSpPr>
        <p:spPr>
          <a:xfrm>
            <a:off x="610460" y="4564489"/>
            <a:ext cx="27634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Main</a:t>
            </a:r>
            <a:r>
              <a:rPr kumimoji="1" lang="zh-CN" altLang="en-US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3200" dirty="0">
                <a:latin typeface="Adobe Arabic" panose="02040503050201020203" pitchFamily="18" charset="-78"/>
                <a:cs typeface="Adobe Arabic" panose="02040503050201020203" pitchFamily="18" charset="-78"/>
              </a:rPr>
              <a:t>Contributions:</a:t>
            </a:r>
            <a:endParaRPr kumimoji="1" lang="zh-CN" altLang="en-US" sz="32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F316010-B95C-7F6E-C21B-BB8C53B7E05E}"/>
              </a:ext>
            </a:extLst>
          </p:cNvPr>
          <p:cNvSpPr txBox="1"/>
          <p:nvPr/>
        </p:nvSpPr>
        <p:spPr>
          <a:xfrm>
            <a:off x="3694941" y="3779117"/>
            <a:ext cx="73722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new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statistical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learning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formulation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of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inference-time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alignment</a:t>
            </a:r>
            <a:endParaRPr kumimoji="1" lang="zh-CN" altLang="en-US" sz="28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0AB7752-6E18-2514-2D82-EAE1FD42E1F4}"/>
              </a:ext>
            </a:extLst>
          </p:cNvPr>
          <p:cNvSpPr txBox="1"/>
          <p:nvPr/>
        </p:nvSpPr>
        <p:spPr>
          <a:xfrm>
            <a:off x="3694941" y="4885790"/>
            <a:ext cx="5123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complete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characterization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of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the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learnability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9A1395A-413B-B29F-A1C3-32F6C0162A6D}"/>
              </a:ext>
            </a:extLst>
          </p:cNvPr>
          <p:cNvSpPr txBox="1"/>
          <p:nvPr/>
        </p:nvSpPr>
        <p:spPr>
          <a:xfrm>
            <a:off x="3694941" y="5440329"/>
            <a:ext cx="6793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novel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learning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algorithm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leveraging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the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OIG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predictors</a:t>
            </a:r>
            <a:endParaRPr kumimoji="1" lang="zh-CN" altLang="en-US" sz="28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2D4DD63-8F1F-8628-2E81-948769122B8C}"/>
              </a:ext>
            </a:extLst>
          </p:cNvPr>
          <p:cNvSpPr txBox="1"/>
          <p:nvPr/>
        </p:nvSpPr>
        <p:spPr>
          <a:xfrm>
            <a:off x="3694940" y="4333656"/>
            <a:ext cx="64996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Weak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assumptions: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any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reward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class,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learning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from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scratch</a:t>
            </a:r>
            <a:endParaRPr lang="zh-CN" altLang="en-US" sz="28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6530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r="-1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A799CB04-AB29-DB1E-65BA-95AD7F3976AF}"/>
              </a:ext>
            </a:extLst>
          </p:cNvPr>
          <p:cNvSpPr txBox="1"/>
          <p:nvPr/>
        </p:nvSpPr>
        <p:spPr>
          <a:xfrm>
            <a:off x="610460" y="411199"/>
            <a:ext cx="31930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Weak</a:t>
            </a:r>
            <a:r>
              <a:rPr kumimoji="1" lang="zh-CN" altLang="en-US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Assumptions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E2FFB57-E0C8-16A2-3F29-27E50182DFC8}"/>
              </a:ext>
            </a:extLst>
          </p:cNvPr>
          <p:cNvSpPr txBox="1"/>
          <p:nvPr/>
        </p:nvSpPr>
        <p:spPr>
          <a:xfrm>
            <a:off x="1128075" y="1223797"/>
            <a:ext cx="9348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1.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Learning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from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scratch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–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don’t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assume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good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reward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estimate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 </a:t>
            </a:r>
            <a:endParaRPr kumimoji="1" lang="en-US" altLang="zh-CN" sz="28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C02B901-6C9D-A9E1-ADBF-6998EF4DAAC0}"/>
              </a:ext>
            </a:extLst>
          </p:cNvPr>
          <p:cNvSpPr txBox="1"/>
          <p:nvPr/>
        </p:nvSpPr>
        <p:spPr>
          <a:xfrm>
            <a:off x="1421694" y="1747017"/>
            <a:ext cx="78487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Existing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works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(Sun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et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al.,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2024;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zh-CN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Beirami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et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al.,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2025;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Huang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et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al.,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2025)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make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assumptions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on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the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reward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model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 </a:t>
            </a:r>
            <a:endParaRPr kumimoji="1" lang="en-US" altLang="zh-CN" sz="28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48663C4-D772-E916-738E-844F6A0AFF9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FDFCFF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327924" y="2783191"/>
            <a:ext cx="4036306" cy="645809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633D56BB-4EB5-2766-9F20-2FE1CB184056}"/>
              </a:ext>
            </a:extLst>
          </p:cNvPr>
          <p:cNvSpPr txBox="1"/>
          <p:nvPr/>
        </p:nvSpPr>
        <p:spPr>
          <a:xfrm>
            <a:off x="1128075" y="4423609"/>
            <a:ext cx="6761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2.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Our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results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hold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for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any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reward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function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hypothesis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class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275DEA7-6AD8-7E75-F23B-452406CB8C70}"/>
              </a:ext>
            </a:extLst>
          </p:cNvPr>
          <p:cNvSpPr txBox="1"/>
          <p:nvPr/>
        </p:nvSpPr>
        <p:spPr>
          <a:xfrm>
            <a:off x="1421695" y="3511067"/>
            <a:ext cx="8519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Our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work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does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not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assume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reward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estimate,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which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is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also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learned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from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data.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 </a:t>
            </a:r>
            <a:endParaRPr kumimoji="1" lang="en-US" altLang="zh-CN" sz="28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466FC0E-175A-6FBE-9365-AFC2325304D8}"/>
              </a:ext>
            </a:extLst>
          </p:cNvPr>
          <p:cNvSpPr txBox="1"/>
          <p:nvPr/>
        </p:nvSpPr>
        <p:spPr>
          <a:xfrm>
            <a:off x="1421694" y="5028896"/>
            <a:ext cx="7090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Similar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works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(Joshi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et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al.,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2026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)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restrict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to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finite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reward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classes.</a:t>
            </a:r>
            <a:endParaRPr kumimoji="1" lang="en-US" altLang="zh-CN" sz="28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8483AB9-9DC0-D49B-072E-E02DE05F9022}"/>
              </a:ext>
            </a:extLst>
          </p:cNvPr>
          <p:cNvSpPr txBox="1"/>
          <p:nvPr/>
        </p:nvSpPr>
        <p:spPr>
          <a:xfrm>
            <a:off x="1421694" y="5634203"/>
            <a:ext cx="60943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Pour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et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al.,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2026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focuses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on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online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learning</a:t>
            </a:r>
            <a:r>
              <a:rPr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instead.</a:t>
            </a:r>
            <a:endParaRPr lang="zh-CN" altLang="en-US" sz="28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7324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1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4DC702A-B0A0-59D9-16D6-2234EB6FC2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993" b="2080"/>
          <a:stretch>
            <a:fillRect/>
          </a:stretch>
        </p:blipFill>
        <p:spPr>
          <a:xfrm>
            <a:off x="664002" y="865762"/>
            <a:ext cx="10863995" cy="555362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135F5FF-CFD7-27F1-BCBA-6DA54A593582}"/>
              </a:ext>
            </a:extLst>
          </p:cNvPr>
          <p:cNvSpPr txBox="1"/>
          <p:nvPr/>
        </p:nvSpPr>
        <p:spPr>
          <a:xfrm>
            <a:off x="415907" y="157876"/>
            <a:ext cx="66755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Our</a:t>
            </a:r>
            <a:r>
              <a:rPr kumimoji="1" lang="zh-CN" altLang="en-US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formulation:</a:t>
            </a:r>
            <a:r>
              <a:rPr kumimoji="1" lang="zh-CN" altLang="en-US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weak-to-strong</a:t>
            </a:r>
            <a:r>
              <a:rPr kumimoji="1" lang="zh-CN" altLang="en-US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learning</a:t>
            </a:r>
          </a:p>
        </p:txBody>
      </p:sp>
    </p:spTree>
    <p:extLst>
      <p:ext uri="{BB962C8B-B14F-4D97-AF65-F5344CB8AC3E}">
        <p14:creationId xmlns:p14="http://schemas.microsoft.com/office/powerpoint/2010/main" val="1364992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1676E0FA-F9FA-6C44-2CC7-87EE0CD0FCF7}"/>
              </a:ext>
            </a:extLst>
          </p:cNvPr>
          <p:cNvSpPr txBox="1"/>
          <p:nvPr/>
        </p:nvSpPr>
        <p:spPr>
          <a:xfrm>
            <a:off x="610460" y="411199"/>
            <a:ext cx="49822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Main</a:t>
            </a:r>
            <a:r>
              <a:rPr kumimoji="1" lang="zh-CN" altLang="en-US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Results</a:t>
            </a:r>
            <a:r>
              <a:rPr kumimoji="1" lang="zh-CN" altLang="en-US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and</a:t>
            </a:r>
            <a:r>
              <a:rPr kumimoji="1" lang="zh-CN" altLang="en-US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Algorithm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F73058B8-22BD-6813-1506-8031478836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430" y="1314875"/>
            <a:ext cx="9376245" cy="230494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E68941E9-7EB6-C28B-C342-3283F6CDC3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864" y="3760501"/>
            <a:ext cx="9371811" cy="178262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DC7F27EA-F884-8F33-590F-9DEBE90D82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430" y="5743194"/>
            <a:ext cx="9371812" cy="3443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596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Image preview">
            <a:extLst>
              <a:ext uri="{FF2B5EF4-FFF2-40B4-BE49-F238E27FC236}">
                <a16:creationId xmlns:a16="http://schemas.microsoft.com/office/drawing/2014/main" id="{90B70D4A-7DC0-CCAD-AE02-5BF30652D5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565" b="23140"/>
          <a:stretch>
            <a:fillRect/>
          </a:stretch>
        </p:blipFill>
        <p:spPr>
          <a:xfrm>
            <a:off x="1410094" y="3292475"/>
            <a:ext cx="5146158" cy="315432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C92D1123-2077-6EF5-C27F-AA75D6909180}"/>
              </a:ext>
            </a:extLst>
          </p:cNvPr>
          <p:cNvSpPr txBox="1"/>
          <p:nvPr/>
        </p:nvSpPr>
        <p:spPr>
          <a:xfrm>
            <a:off x="610459" y="411199"/>
            <a:ext cx="46278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The</a:t>
            </a:r>
            <a:r>
              <a:rPr kumimoji="1" lang="zh-CN" altLang="en-US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Alignment</a:t>
            </a:r>
            <a:r>
              <a:rPr kumimoji="1" lang="zh-CN" altLang="en-US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Dimension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D439E1B-23D0-8BC7-6670-D14073BAA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094" y="1263114"/>
            <a:ext cx="9371811" cy="178262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202F9F0-96F9-CCFA-6CC5-E42C338159F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241" t="82894" r="11757" b="1602"/>
          <a:stretch>
            <a:fillRect/>
          </a:stretch>
        </p:blipFill>
        <p:spPr>
          <a:xfrm>
            <a:off x="7471144" y="4869638"/>
            <a:ext cx="3602065" cy="725248"/>
          </a:xfrm>
          <a:prstGeom prst="rect">
            <a:avLst/>
          </a:prstGeom>
        </p:spPr>
      </p:pic>
      <p:sp>
        <p:nvSpPr>
          <p:cNvPr id="8" name="右箭头 7">
            <a:extLst>
              <a:ext uri="{FF2B5EF4-FFF2-40B4-BE49-F238E27FC236}">
                <a16:creationId xmlns:a16="http://schemas.microsoft.com/office/drawing/2014/main" id="{0E2E6026-4F16-4AD8-AB4C-10160E65C31F}"/>
              </a:ext>
            </a:extLst>
          </p:cNvPr>
          <p:cNvSpPr/>
          <p:nvPr/>
        </p:nvSpPr>
        <p:spPr>
          <a:xfrm>
            <a:off x="6687633" y="5232262"/>
            <a:ext cx="652130" cy="36859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86434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2EAEF36B-4F0E-C7F7-8B8B-8486AF46D693}"/>
              </a:ext>
            </a:extLst>
          </p:cNvPr>
          <p:cNvSpPr txBox="1"/>
          <p:nvPr/>
        </p:nvSpPr>
        <p:spPr>
          <a:xfrm>
            <a:off x="610459" y="411199"/>
            <a:ext cx="46278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Main</a:t>
            </a:r>
            <a:r>
              <a:rPr kumimoji="1" lang="zh-CN" altLang="en-US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Results</a:t>
            </a:r>
            <a:r>
              <a:rPr kumimoji="1" lang="zh-CN" altLang="en-US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and</a:t>
            </a:r>
            <a:r>
              <a:rPr kumimoji="1" lang="zh-CN" altLang="en-US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Algorithm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CA3CC05-D502-577A-AA63-458CC07497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933" y="1119085"/>
            <a:ext cx="9588134" cy="149244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8CC3188-2C61-1DF1-C299-15B31F209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933" y="2870043"/>
            <a:ext cx="9588134" cy="3665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63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FD35AA1-28F0-C1F1-D2D4-F47E69DAC7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4868"/>
          <a:stretch>
            <a:fillRect/>
          </a:stretch>
        </p:blipFill>
        <p:spPr>
          <a:xfrm>
            <a:off x="959569" y="1335192"/>
            <a:ext cx="10272862" cy="491675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18BCA4DB-7745-F1D9-B29A-46A787E27DC4}"/>
              </a:ext>
            </a:extLst>
          </p:cNvPr>
          <p:cNvSpPr txBox="1"/>
          <p:nvPr/>
        </p:nvSpPr>
        <p:spPr>
          <a:xfrm>
            <a:off x="610460" y="411199"/>
            <a:ext cx="44673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Main</a:t>
            </a:r>
            <a:r>
              <a:rPr kumimoji="1" lang="zh-CN" altLang="en-US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Result</a:t>
            </a:r>
            <a:r>
              <a:rPr kumimoji="1" lang="zh-CN" altLang="en-US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and</a:t>
            </a:r>
            <a:r>
              <a:rPr kumimoji="1" lang="zh-CN" altLang="en-US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Algorithm</a:t>
            </a:r>
          </a:p>
        </p:txBody>
      </p:sp>
    </p:spTree>
    <p:extLst>
      <p:ext uri="{BB962C8B-B14F-4D97-AF65-F5344CB8AC3E}">
        <p14:creationId xmlns:p14="http://schemas.microsoft.com/office/powerpoint/2010/main" val="3749912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0E13340-BF27-F2CB-9C78-D6E04D575540}"/>
              </a:ext>
            </a:extLst>
          </p:cNvPr>
          <p:cNvSpPr txBox="1"/>
          <p:nvPr/>
        </p:nvSpPr>
        <p:spPr>
          <a:xfrm>
            <a:off x="610460" y="411199"/>
            <a:ext cx="19381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000" dirty="0">
                <a:latin typeface="Adobe Arabic" panose="02040503050201020203" pitchFamily="18" charset="-78"/>
                <a:cs typeface="Adobe Arabic" panose="02040503050201020203" pitchFamily="18" charset="-78"/>
              </a:rPr>
              <a:t>Follow-ups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7AD3754-A594-30A7-4CB6-318331AE1278}"/>
              </a:ext>
            </a:extLst>
          </p:cNvPr>
          <p:cNvSpPr txBox="1"/>
          <p:nvPr/>
        </p:nvSpPr>
        <p:spPr>
          <a:xfrm>
            <a:off x="1128075" y="1235598"/>
            <a:ext cx="9348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1.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Straightforward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extensions: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active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learning,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online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learning,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multitask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learning,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etc.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 </a:t>
            </a:r>
            <a:endParaRPr kumimoji="1" lang="en-US" altLang="zh-CN" sz="28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9D1FFC8-FDD6-F51D-EB27-6B9A6801215D}"/>
              </a:ext>
            </a:extLst>
          </p:cNvPr>
          <p:cNvSpPr txBox="1"/>
          <p:nvPr/>
        </p:nvSpPr>
        <p:spPr>
          <a:xfrm>
            <a:off x="1128075" y="2643957"/>
            <a:ext cx="2375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2.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Potential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variants: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 </a:t>
            </a:r>
            <a:endParaRPr kumimoji="1" lang="en-US" altLang="zh-CN" sz="28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B44931C-3B45-146E-4799-2CA4DB22C792}"/>
              </a:ext>
            </a:extLst>
          </p:cNvPr>
          <p:cNvSpPr txBox="1"/>
          <p:nvPr/>
        </p:nvSpPr>
        <p:spPr>
          <a:xfrm>
            <a:off x="4227957" y="2643957"/>
            <a:ext cx="45355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Learning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to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predict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rather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than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to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select</a:t>
            </a:r>
            <a:endParaRPr kumimoji="1" lang="zh-CN" altLang="en-US" sz="28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7DB360E-FE7D-1B89-4703-045065D3E3D9}"/>
              </a:ext>
            </a:extLst>
          </p:cNvPr>
          <p:cNvSpPr txBox="1"/>
          <p:nvPr/>
        </p:nvSpPr>
        <p:spPr>
          <a:xfrm>
            <a:off x="4227957" y="2007501"/>
            <a:ext cx="53294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Learning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under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the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supervision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of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preference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7607025-0F87-993E-F33A-AD9F824E9D1E}"/>
              </a:ext>
            </a:extLst>
          </p:cNvPr>
          <p:cNvSpPr txBox="1"/>
          <p:nvPr/>
        </p:nvSpPr>
        <p:spPr>
          <a:xfrm>
            <a:off x="4227957" y="3280413"/>
            <a:ext cx="2952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Sequential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alignment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task</a:t>
            </a:r>
            <a:endParaRPr kumimoji="1" lang="zh-CN" altLang="en-US" sz="28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1" name="左大括号 10">
            <a:extLst>
              <a:ext uri="{FF2B5EF4-FFF2-40B4-BE49-F238E27FC236}">
                <a16:creationId xmlns:a16="http://schemas.microsoft.com/office/drawing/2014/main" id="{EF845E0C-5B5A-B72E-8DD9-A91E926D6087}"/>
              </a:ext>
            </a:extLst>
          </p:cNvPr>
          <p:cNvSpPr/>
          <p:nvPr/>
        </p:nvSpPr>
        <p:spPr>
          <a:xfrm>
            <a:off x="3519184" y="2284571"/>
            <a:ext cx="529302" cy="1241992"/>
          </a:xfrm>
          <a:prstGeom prst="leftBrac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3DA5D3E-35CD-61CE-BA45-3C13B0ECC8B4}"/>
              </a:ext>
            </a:extLst>
          </p:cNvPr>
          <p:cNvSpPr txBox="1"/>
          <p:nvPr/>
        </p:nvSpPr>
        <p:spPr>
          <a:xfrm>
            <a:off x="1128076" y="4052316"/>
            <a:ext cx="6697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3.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Can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we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take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computational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efficiency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into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consideration?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 </a:t>
            </a:r>
            <a:endParaRPr kumimoji="1" lang="en-US" altLang="zh-CN" sz="28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694D291-D004-7B9F-2C4F-EA7BA957FAAB}"/>
              </a:ext>
            </a:extLst>
          </p:cNvPr>
          <p:cNvSpPr txBox="1"/>
          <p:nvPr/>
        </p:nvSpPr>
        <p:spPr>
          <a:xfrm>
            <a:off x="1128075" y="4637107"/>
            <a:ext cx="5627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4.</a:t>
            </a:r>
            <a:r>
              <a:rPr kumimoji="1" lang="zh-CN" altLang="en-US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What</a:t>
            </a:r>
            <a:r>
              <a:rPr kumimoji="1" lang="zh-CN" altLang="en-US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new</a:t>
            </a:r>
            <a:r>
              <a:rPr kumimoji="1" lang="zh-CN" altLang="en-US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thoughts</a:t>
            </a:r>
            <a:r>
              <a:rPr kumimoji="1" lang="zh-CN" altLang="en-US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do</a:t>
            </a:r>
            <a:r>
              <a:rPr kumimoji="1" lang="zh-CN" altLang="en-US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you</a:t>
            </a:r>
            <a:r>
              <a:rPr kumimoji="1" lang="zh-CN" altLang="en-US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have</a:t>
            </a:r>
            <a:r>
              <a:rPr kumimoji="1" lang="zh-CN" altLang="en-US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on</a:t>
            </a:r>
            <a:r>
              <a:rPr kumimoji="1" lang="zh-CN" altLang="en-US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alignment?</a:t>
            </a:r>
            <a:r>
              <a:rPr kumimoji="1" lang="zh-CN" altLang="en-US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 </a:t>
            </a:r>
            <a:endParaRPr kumimoji="1" lang="en-US" altLang="zh-CN" sz="2800" dirty="0">
              <a:solidFill>
                <a:srgbClr val="FF0000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58663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1" grpId="0" animBg="1"/>
      <p:bldP spid="12" grpId="0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311665DE-66BB-4758-BE98-92E9E42973EF}"/>
              </a:ext>
            </a:extLst>
          </p:cNvPr>
          <p:cNvSpPr txBox="1"/>
          <p:nvPr/>
        </p:nvSpPr>
        <p:spPr>
          <a:xfrm>
            <a:off x="572277" y="424463"/>
            <a:ext cx="78346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Part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2.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Statistical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Research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with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AI</a:t>
            </a:r>
            <a:r>
              <a:rPr kumimoji="1" lang="zh-CN" altLang="en-US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4400" dirty="0">
                <a:latin typeface="Adobe Arabic" panose="02040503050201020203" pitchFamily="18" charset="-78"/>
                <a:cs typeface="Adobe Arabic" panose="02040503050201020203" pitchFamily="18" charset="-78"/>
              </a:rPr>
              <a:t>Assistance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268AE31-543B-404D-EC4B-9490F455FECF}"/>
              </a:ext>
            </a:extLst>
          </p:cNvPr>
          <p:cNvSpPr txBox="1"/>
          <p:nvPr/>
        </p:nvSpPr>
        <p:spPr>
          <a:xfrm>
            <a:off x="858718" y="1613916"/>
            <a:ext cx="6371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1.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Finding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great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research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problem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is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always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the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hardest.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6CB403E-C695-0023-834A-8A961FE429F4}"/>
              </a:ext>
            </a:extLst>
          </p:cNvPr>
          <p:cNvSpPr txBox="1"/>
          <p:nvPr/>
        </p:nvSpPr>
        <p:spPr>
          <a:xfrm>
            <a:off x="2991293" y="2137136"/>
            <a:ext cx="7895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novel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perspective;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broad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audiences;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fundamental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and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widely-applicable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endParaRPr kumimoji="1" lang="en-US" altLang="zh-CN" sz="28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1138AC4-CCD4-6172-3688-671C9093BF49}"/>
              </a:ext>
            </a:extLst>
          </p:cNvPr>
          <p:cNvSpPr/>
          <p:nvPr/>
        </p:nvSpPr>
        <p:spPr>
          <a:xfrm>
            <a:off x="2254103" y="1716037"/>
            <a:ext cx="595424" cy="318977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圆角右箭头 13">
            <a:extLst>
              <a:ext uri="{FF2B5EF4-FFF2-40B4-BE49-F238E27FC236}">
                <a16:creationId xmlns:a16="http://schemas.microsoft.com/office/drawing/2014/main" id="{71B0DD36-383B-3B2E-280E-BBB08BBF9D0C}"/>
              </a:ext>
            </a:extLst>
          </p:cNvPr>
          <p:cNvSpPr/>
          <p:nvPr/>
        </p:nvSpPr>
        <p:spPr>
          <a:xfrm flipV="1">
            <a:off x="2495108" y="2041500"/>
            <a:ext cx="496185" cy="395514"/>
          </a:xfrm>
          <a:prstGeom prst="bentArrow">
            <a:avLst>
              <a:gd name="adj1" fmla="val 25000"/>
              <a:gd name="adj2" fmla="val 11592"/>
              <a:gd name="adj3" fmla="val 25000"/>
              <a:gd name="adj4" fmla="val 43750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7B9B007-F7AC-6AAD-B798-41DF800575DE}"/>
              </a:ext>
            </a:extLst>
          </p:cNvPr>
          <p:cNvSpPr txBox="1"/>
          <p:nvPr/>
        </p:nvSpPr>
        <p:spPr>
          <a:xfrm>
            <a:off x="572277" y="986413"/>
            <a:ext cx="5853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(Again,</a:t>
            </a:r>
            <a:r>
              <a:rPr kumimoji="1" lang="zh-CN" altLang="en-US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just</a:t>
            </a:r>
            <a:r>
              <a:rPr kumimoji="1" lang="zh-CN" altLang="en-US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personal</a:t>
            </a:r>
            <a:r>
              <a:rPr kumimoji="1" lang="zh-CN" altLang="en-US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understanding</a:t>
            </a:r>
            <a:r>
              <a:rPr kumimoji="1" lang="zh-CN" altLang="en-US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and</a:t>
            </a:r>
            <a:r>
              <a:rPr kumimoji="1" lang="zh-CN" altLang="en-US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experience!)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1EDEB27-40FF-FD6F-0DAF-5BAC6016B062}"/>
              </a:ext>
            </a:extLst>
          </p:cNvPr>
          <p:cNvSpPr txBox="1"/>
          <p:nvPr/>
        </p:nvSpPr>
        <p:spPr>
          <a:xfrm>
            <a:off x="590070" y="5244084"/>
            <a:ext cx="7041273" cy="1384995"/>
          </a:xfrm>
          <a:prstGeom prst="rect">
            <a:avLst/>
          </a:prstGeom>
          <a:noFill/>
          <a:ln w="22225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AI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agents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are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knowledgeable,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prompt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and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barely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make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mistakes.</a:t>
            </a:r>
          </a:p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So,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they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are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good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colleagues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to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brainstorm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together.</a:t>
            </a:r>
          </a:p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Don’t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stop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discussing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with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people!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700287EC-5E42-0E52-2FF1-D26CB364E3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21" r="1924"/>
          <a:stretch>
            <a:fillRect/>
          </a:stretch>
        </p:blipFill>
        <p:spPr>
          <a:xfrm>
            <a:off x="447493" y="3071441"/>
            <a:ext cx="3763925" cy="189212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cxnSp>
        <p:nvCxnSpPr>
          <p:cNvPr id="20" name="曲线连接符 19">
            <a:extLst>
              <a:ext uri="{FF2B5EF4-FFF2-40B4-BE49-F238E27FC236}">
                <a16:creationId xmlns:a16="http://schemas.microsoft.com/office/drawing/2014/main" id="{90A7FA36-997A-409A-B33F-5BFCE45A06AB}"/>
              </a:ext>
            </a:extLst>
          </p:cNvPr>
          <p:cNvCxnSpPr>
            <a:cxnSpLocks/>
          </p:cNvCxnSpPr>
          <p:nvPr/>
        </p:nvCxnSpPr>
        <p:spPr>
          <a:xfrm rot="10800000" flipV="1">
            <a:off x="2941674" y="2554212"/>
            <a:ext cx="956932" cy="523220"/>
          </a:xfrm>
          <a:prstGeom prst="curvedConnector3">
            <a:avLst>
              <a:gd name="adj1" fmla="val 98889"/>
            </a:avLst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CFA3064A-1C82-8EFD-8743-6E6D3C217DD8}"/>
              </a:ext>
            </a:extLst>
          </p:cNvPr>
          <p:cNvCxnSpPr>
            <a:cxnSpLocks/>
          </p:cNvCxnSpPr>
          <p:nvPr/>
        </p:nvCxnSpPr>
        <p:spPr>
          <a:xfrm>
            <a:off x="3118884" y="2554212"/>
            <a:ext cx="1800446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7" name="曲线连接符 26">
            <a:extLst>
              <a:ext uri="{FF2B5EF4-FFF2-40B4-BE49-F238E27FC236}">
                <a16:creationId xmlns:a16="http://schemas.microsoft.com/office/drawing/2014/main" id="{FB9A84D1-FBF8-FB7B-4EBA-F4B4EC82C8D3}"/>
              </a:ext>
            </a:extLst>
          </p:cNvPr>
          <p:cNvCxnSpPr>
            <a:cxnSpLocks/>
          </p:cNvCxnSpPr>
          <p:nvPr/>
        </p:nvCxnSpPr>
        <p:spPr>
          <a:xfrm rot="16200000" flipH="1">
            <a:off x="8786698" y="2564186"/>
            <a:ext cx="523220" cy="503272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E4D46E9D-6D3E-69AB-6809-F321BF0E643C}"/>
              </a:ext>
            </a:extLst>
          </p:cNvPr>
          <p:cNvCxnSpPr>
            <a:cxnSpLocks/>
          </p:cNvCxnSpPr>
          <p:nvPr/>
        </p:nvCxnSpPr>
        <p:spPr>
          <a:xfrm>
            <a:off x="6907619" y="2554212"/>
            <a:ext cx="3668232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36" name="图片 35">
            <a:extLst>
              <a:ext uri="{FF2B5EF4-FFF2-40B4-BE49-F238E27FC236}">
                <a16:creationId xmlns:a16="http://schemas.microsoft.com/office/drawing/2014/main" id="{8EE9078E-BF39-2F4D-5AFE-ADCEE83B3F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71" t="1747" r="2408"/>
          <a:stretch>
            <a:fillRect/>
          </a:stretch>
        </p:blipFill>
        <p:spPr>
          <a:xfrm>
            <a:off x="7839739" y="3077432"/>
            <a:ext cx="3904768" cy="315666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cxnSp>
        <p:nvCxnSpPr>
          <p:cNvPr id="40" name="曲线连接符 39">
            <a:extLst>
              <a:ext uri="{FF2B5EF4-FFF2-40B4-BE49-F238E27FC236}">
                <a16:creationId xmlns:a16="http://schemas.microsoft.com/office/drawing/2014/main" id="{1E3AA752-61C3-E0E5-579C-7A10D1F49DBC}"/>
              </a:ext>
            </a:extLst>
          </p:cNvPr>
          <p:cNvCxnSpPr>
            <a:cxnSpLocks/>
          </p:cNvCxnSpPr>
          <p:nvPr/>
        </p:nvCxnSpPr>
        <p:spPr>
          <a:xfrm rot="16200000" flipH="1">
            <a:off x="5601946" y="2778908"/>
            <a:ext cx="561036" cy="111643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1" name="直线连接符 40">
            <a:extLst>
              <a:ext uri="{FF2B5EF4-FFF2-40B4-BE49-F238E27FC236}">
                <a16:creationId xmlns:a16="http://schemas.microsoft.com/office/drawing/2014/main" id="{3EE8C221-70E2-4BB5-67C4-4C39D2115673}"/>
              </a:ext>
            </a:extLst>
          </p:cNvPr>
          <p:cNvCxnSpPr>
            <a:cxnSpLocks/>
          </p:cNvCxnSpPr>
          <p:nvPr/>
        </p:nvCxnSpPr>
        <p:spPr>
          <a:xfrm>
            <a:off x="5046921" y="2554212"/>
            <a:ext cx="1710071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8" name="图片 47">
            <a:extLst>
              <a:ext uri="{FF2B5EF4-FFF2-40B4-BE49-F238E27FC236}">
                <a16:creationId xmlns:a16="http://schemas.microsoft.com/office/drawing/2014/main" id="{2C1F78ED-97CC-430A-0E7A-16F3B582927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602" r="3648"/>
          <a:stretch>
            <a:fillRect/>
          </a:stretch>
        </p:blipFill>
        <p:spPr>
          <a:xfrm>
            <a:off x="4336315" y="3115248"/>
            <a:ext cx="3357684" cy="167394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93483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14" grpId="0" animBg="1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009A86A1-F9D0-DF1E-A58D-45A47DB693FC}"/>
              </a:ext>
            </a:extLst>
          </p:cNvPr>
          <p:cNvSpPr txBox="1"/>
          <p:nvPr/>
        </p:nvSpPr>
        <p:spPr>
          <a:xfrm>
            <a:off x="631890" y="515219"/>
            <a:ext cx="6371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2.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AI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can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do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proof-check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and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vibe-coding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endParaRPr kumimoji="1" lang="en-US" altLang="zh-CN" sz="28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EE5D63D-7361-BEC7-4B97-1D9559DC5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90" y="1157239"/>
            <a:ext cx="5979060" cy="518554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54CADA1-D23B-FA49-48A2-5448B0419B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21"/>
          <a:stretch>
            <a:fillRect/>
          </a:stretch>
        </p:blipFill>
        <p:spPr>
          <a:xfrm>
            <a:off x="6883339" y="1157239"/>
            <a:ext cx="4896667" cy="294191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E602C41-1A00-D993-63EA-3AA526B6D2B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8637"/>
          <a:stretch>
            <a:fillRect/>
          </a:stretch>
        </p:blipFill>
        <p:spPr>
          <a:xfrm>
            <a:off x="6883339" y="4217953"/>
            <a:ext cx="4462129" cy="106579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5F806677-ED88-0842-845E-BEF1957D92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3339" y="5402551"/>
            <a:ext cx="4462129" cy="110908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16322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9"/>
            <a:lum/>
          </a:blip>
          <a:srcRect/>
          <a:stretch>
            <a:fillRect t="-39000" r="-21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00CD67B-13BF-269F-E21B-1672913FF8B2}"/>
              </a:ext>
            </a:extLst>
          </p:cNvPr>
          <p:cNvSpPr txBox="1"/>
          <p:nvPr/>
        </p:nvSpPr>
        <p:spPr>
          <a:xfrm>
            <a:off x="631888" y="3830750"/>
            <a:ext cx="2939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6000" dirty="0">
                <a:latin typeface="Adobe Arabic" panose="02040503050201020203" pitchFamily="18" charset="-78"/>
                <a:cs typeface="Adobe Arabic" panose="02040503050201020203" pitchFamily="18" charset="-78"/>
              </a:rPr>
              <a:t>Thank</a:t>
            </a:r>
            <a:r>
              <a:rPr kumimoji="1" lang="zh-CN" altLang="en-US" sz="60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6000" dirty="0">
                <a:latin typeface="Adobe Arabic" panose="02040503050201020203" pitchFamily="18" charset="-78"/>
                <a:cs typeface="Adobe Arabic" panose="02040503050201020203" pitchFamily="18" charset="-78"/>
              </a:rPr>
              <a:t>you!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A31F921-106E-2342-2B71-82F1E018EECB}"/>
              </a:ext>
            </a:extLst>
          </p:cNvPr>
          <p:cNvSpPr txBox="1"/>
          <p:nvPr/>
        </p:nvSpPr>
        <p:spPr>
          <a:xfrm>
            <a:off x="631890" y="515219"/>
            <a:ext cx="2189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3.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Stay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positive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:-)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8168E75-EE82-E476-28F5-687865EC2C25}"/>
              </a:ext>
            </a:extLst>
          </p:cNvPr>
          <p:cNvSpPr txBox="1"/>
          <p:nvPr/>
        </p:nvSpPr>
        <p:spPr>
          <a:xfrm>
            <a:off x="631889" y="1038439"/>
            <a:ext cx="2189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4.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Stay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patient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:-)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86B89AB-D8F8-2DF9-6E11-6EFB2099BA92}"/>
              </a:ext>
            </a:extLst>
          </p:cNvPr>
          <p:cNvSpPr txBox="1"/>
          <p:nvPr/>
        </p:nvSpPr>
        <p:spPr>
          <a:xfrm>
            <a:off x="631888" y="1561659"/>
            <a:ext cx="2650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5.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Stay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hardworking</a:t>
            </a:r>
            <a:r>
              <a:rPr kumimoji="1" lang="zh-CN" altLang="en-US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:-)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D805FC8-1D75-469B-EA8E-8CC9A0811BA2}"/>
              </a:ext>
            </a:extLst>
          </p:cNvPr>
          <p:cNvSpPr txBox="1"/>
          <p:nvPr/>
        </p:nvSpPr>
        <p:spPr>
          <a:xfrm>
            <a:off x="631888" y="2084879"/>
            <a:ext cx="509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latin typeface="Adobe Arabic" panose="02040503050201020203" pitchFamily="18" charset="-78"/>
                <a:cs typeface="Adobe Arabic" panose="02040503050201020203" pitchFamily="18" charset="-78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533719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4214</TotalTime>
  <Words>922</Words>
  <Application>Microsoft Macintosh PowerPoint</Application>
  <PresentationFormat>宽屏</PresentationFormat>
  <Paragraphs>119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2" baseType="lpstr">
      <vt:lpstr>等线</vt:lpstr>
      <vt:lpstr>等线 Light</vt:lpstr>
      <vt:lpstr>Adobe Arabic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Mingyue Xu</dc:creator>
  <cp:lastModifiedBy>Mingyue Xu</cp:lastModifiedBy>
  <cp:revision>287</cp:revision>
  <dcterms:created xsi:type="dcterms:W3CDTF">2026-10-03T19:10:50Z</dcterms:created>
  <dcterms:modified xsi:type="dcterms:W3CDTF">2026-10-06T17:25:40Z</dcterms:modified>
</cp:coreProperties>
</file>