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72" r:id="rId9"/>
    <p:sldId id="262" r:id="rId10"/>
    <p:sldId id="264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5" r:id="rId20"/>
    <p:sldId id="273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1"/>
    <p:restoredTop sz="94684"/>
  </p:normalViewPr>
  <p:slideViewPr>
    <p:cSldViewPr snapToGrid="0">
      <p:cViewPr varScale="1">
        <p:scale>
          <a:sx n="148" d="100"/>
          <a:sy n="148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525CBA-6C6F-3844-F599-CB49E0E55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626ACAF-B6BD-6352-6111-B92CDEEB2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28DA91-35C8-FAFA-0E7D-01F34CAEE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CB07B0-A51A-A81A-AFCF-DFEE6507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9483C4-7174-62DC-D0DA-2143C915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584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9B0C64-70E5-4B43-B4F9-16C3C54F9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05CC1A9-B442-1380-E57F-0FE9032839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44B235-5B12-478D-32C1-224DEF7F6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AF37BD-70C7-8E8D-3B98-DA3C10838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1A2A7E-15FB-78C9-8C9D-A825B28E8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278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BECD701-C66A-0D9C-1B42-8EEDF85ADF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E9330B-0708-64F7-71EA-7D1DC54D4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E24873-DCCB-8B88-3AA9-4FD5342A2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A436A5-BBAC-BB28-496D-1C4027F5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4D8E76-B241-4EA4-91E3-A6563B643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719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A8F5ED-6288-9F99-4622-745D452FC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5ECC12-783D-494B-B450-6337DB685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9DCA6F-0477-F7FE-698C-6C35E46E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622BA7-6147-C6C7-FE1D-62BA5F26C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4D921B-A0AA-19FF-67B3-FC1CCB0B3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0053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CA65F4-65B9-ABE0-A96C-8B6F0FBEF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82F3FB8-930B-E6DA-FF64-F8C376AC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063E4C-C7FB-0C1F-4EB6-21F7939FF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2FD598-C1AC-3E34-703E-86AD010BA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E60005-9006-B93F-2AC6-B3DDCA1B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2231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472532-3278-599D-6A66-29A61ED2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1F6874-18D8-6A32-E739-DB13DE25E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153BA3-0520-564B-59C1-3F97A04BE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0505EA-916E-6BED-B37D-7ED997F4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DBE099A-CBB1-296E-74AC-51A2D59B9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A4656E-48AE-B7F6-6994-76A6A6A1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4489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063BCA-C129-299C-B4A1-E6E5E4F76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776CED-A818-57DB-C66C-BCCFE56C7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29068E8-4320-3E5E-4E75-3994F8DA6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96169CD-5CF0-7C54-E671-CDD09F4B4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8F440D3-F76F-CBA6-07BF-6F1821A6D8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3D0B084-2BB8-2EC5-B41A-1A44DD56E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B8713E-0AFE-EA3C-C132-4838B62AE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14610A6-81FF-7D37-BF3D-E54394FF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8233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194A99-008A-CF95-1D12-F31EAF9AA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C532410-C806-84E8-1805-6123A117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0C03E41-3645-8449-998A-34E68BB46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55D61A8-D2AB-738F-6D65-DAF0CC0C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6012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4D28BAB-7B2A-E709-19FE-003B6790D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BB4192A-BD42-3AE6-D9CC-2BF01B315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90B9DD-C0F9-3F09-E3FE-42EF65DB0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87740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425821-735D-79F2-BFB3-9534EDCC2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908FFA-3592-BF5F-2657-F2108060E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53620CC-5588-281F-C5CF-4320AA3A3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CE476A-9E51-F921-A394-48361A42C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8CE319-87D6-7CE2-719C-0C2E8BBC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16FDF1-5F08-7AED-F72D-4C54DAAFF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7632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E19F1D-F20D-2232-AE2B-051370EC3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21C3970-6B40-7435-75FE-23BC90BCB2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6945552-F072-3B79-C781-978E9268BC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80511A4-6CED-D44D-0473-216853E7A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FE9512-5F73-9FB8-016D-7F4D62C4E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FCF3279-876F-D4A6-577B-BA69043E1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364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ABEF033-C426-6209-1901-66D441A51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6CC877-9E3C-9433-AD86-10DE6F83C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76AAE-9E50-B73E-229C-6EBF9F4C8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A695F-E69B-594D-AF70-78F089364930}" type="datetimeFigureOut">
              <a:rPr kumimoji="1" lang="zh-CN" altLang="en-US" smtClean="0"/>
              <a:t>2026/7/21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68045A-DFA0-BD6E-406B-6CE5E1A11D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3725A9-29A9-89CE-1929-72DA7A107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5A280-ED79-8949-9C67-BD718C56C20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32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63423C21-18CB-3F06-0679-5872D0E089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80755" y="1035690"/>
            <a:ext cx="2928074" cy="1014784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7A189C0-0487-8366-A210-F62EBF1F8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3171" y="953819"/>
            <a:ext cx="7384974" cy="171330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kumimoji="1" lang="en-US" altLang="zh-CN" b="1" kern="12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To Grok Grokking: Provable Grokking in Ridge Regression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2086A23-1569-6FEE-AB03-9E15C77EC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847" y="3628873"/>
            <a:ext cx="7321298" cy="164053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kumimoji="1" lang="en-US" altLang="zh-CN" sz="3200" kern="12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Mingyue Xu – Purdue University, USA</a:t>
            </a:r>
          </a:p>
          <a:p>
            <a:pPr algn="l"/>
            <a:r>
              <a:rPr kumimoji="1" lang="en-US" altLang="zh-CN" sz="3200" kern="12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Gal Vardi – </a:t>
            </a:r>
            <a:r>
              <a:rPr lang="en-US" altLang="zh-CN" sz="3200" kern="12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Weizmann Institute of Science, Israel</a:t>
            </a:r>
          </a:p>
          <a:p>
            <a:pPr algn="l"/>
            <a:r>
              <a:rPr kumimoji="1" lang="en-US" altLang="zh-CN" sz="3200" kern="12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Itay Safran – </a:t>
            </a:r>
            <a:r>
              <a:rPr lang="en-US" altLang="zh-CN" sz="3200" kern="12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Ben-Gurion University of the Negev, Israel</a:t>
            </a:r>
            <a:endParaRPr kumimoji="1" lang="en-US" altLang="zh-CN" sz="3200" kern="120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4D1668A-635F-716A-EC0E-257E8ABDA3D1}"/>
              </a:ext>
            </a:extLst>
          </p:cNvPr>
          <p:cNvSpPr txBox="1"/>
          <p:nvPr/>
        </p:nvSpPr>
        <p:spPr>
          <a:xfrm>
            <a:off x="1021488" y="2667123"/>
            <a:ext cx="5112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zh-CN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ICML</a:t>
            </a:r>
            <a:r>
              <a:rPr kumimoji="1" lang="zh-CN" altLang="en-US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2026</a:t>
            </a:r>
            <a:r>
              <a:rPr kumimoji="1" lang="zh-CN" altLang="en-US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</a:t>
            </a:r>
            <a:r>
              <a:rPr kumimoji="1" lang="zh-CN" altLang="en-US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Outstanding Paper Honorable Mention</a:t>
            </a:r>
          </a:p>
        </p:txBody>
      </p:sp>
    </p:spTree>
    <p:extLst>
      <p:ext uri="{BB962C8B-B14F-4D97-AF65-F5344CB8AC3E}">
        <p14:creationId xmlns:p14="http://schemas.microsoft.com/office/powerpoint/2010/main" val="2137859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609E6B11-4F04-21E6-74F8-FC03E7AA3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Our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contributions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23AF447-5154-ADB3-702A-524780306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42571"/>
            <a:ext cx="4560422" cy="35717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F68C21B-5385-21F4-0BC6-35CBCC2C35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2862"/>
          <a:stretch>
            <a:fillRect/>
          </a:stretch>
        </p:blipFill>
        <p:spPr>
          <a:xfrm>
            <a:off x="5894915" y="365125"/>
            <a:ext cx="5001880" cy="323272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83DD3CA-C730-93C6-2DD7-57C6381031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647"/>
          <a:stretch>
            <a:fillRect/>
          </a:stretch>
        </p:blipFill>
        <p:spPr>
          <a:xfrm>
            <a:off x="5894915" y="3789825"/>
            <a:ext cx="5001880" cy="242454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3C1E4B7-4995-CE34-A285-AE79505F98EF}"/>
              </a:ext>
            </a:extLst>
          </p:cNvPr>
          <p:cNvSpPr txBox="1"/>
          <p:nvPr/>
        </p:nvSpPr>
        <p:spPr>
          <a:xfrm>
            <a:off x="960388" y="1274618"/>
            <a:ext cx="4119612" cy="1077218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prove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three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components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separately.</a:t>
            </a:r>
          </a:p>
        </p:txBody>
      </p:sp>
    </p:spTree>
    <p:extLst>
      <p:ext uri="{BB962C8B-B14F-4D97-AF65-F5344CB8AC3E}">
        <p14:creationId xmlns:p14="http://schemas.microsoft.com/office/powerpoint/2010/main" val="395321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C3056886-7090-43B4-3193-E6B6C5EBA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High-level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proof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ideas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D848927-BB74-CA72-C72E-0A901AF7B2A2}"/>
              </a:ext>
            </a:extLst>
          </p:cNvPr>
          <p:cNvSpPr txBox="1"/>
          <p:nvPr/>
        </p:nvSpPr>
        <p:spPr>
          <a:xfrm>
            <a:off x="838200" y="1426203"/>
            <a:ext cx="9903691" cy="584775"/>
          </a:xfrm>
          <a:prstGeom prst="rect">
            <a:avLst/>
          </a:pr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summarize: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an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overparametrized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gives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high-dimensional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regression.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3E403EB-61B8-F59B-1252-E2ABF6862F54}"/>
              </a:ext>
            </a:extLst>
          </p:cNvPr>
          <p:cNvSpPr txBox="1"/>
          <p:nvPr/>
        </p:nvSpPr>
        <p:spPr>
          <a:xfrm>
            <a:off x="1069111" y="2768307"/>
            <a:ext cx="4657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Data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feature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span: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row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space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5858C12-5A76-1428-C192-BA2064121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473" y="2806982"/>
            <a:ext cx="4254500" cy="5461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5B9DC1B-A90F-C866-F19F-247FE702F48E}"/>
              </a:ext>
            </a:extLst>
          </p:cNvPr>
          <p:cNvSpPr txBox="1"/>
          <p:nvPr/>
        </p:nvSpPr>
        <p:spPr>
          <a:xfrm>
            <a:off x="1069111" y="4166645"/>
            <a:ext cx="5163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Decompose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by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projecting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into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span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its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orthogonal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component: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A849DCC-E355-5B3E-5A69-B13B3F483987}"/>
              </a:ext>
            </a:extLst>
          </p:cNvPr>
          <p:cNvSpPr txBox="1"/>
          <p:nvPr/>
        </p:nvSpPr>
        <p:spPr>
          <a:xfrm>
            <a:off x="1069111" y="2229766"/>
            <a:ext cx="3678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Let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us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assume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simplicity: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7B8416C-7D19-7E20-4CC8-ED7C21971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491" y="2306253"/>
            <a:ext cx="3722462" cy="5082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62AB0B-67FE-9FFB-D549-1772AA4D8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027" y="5296991"/>
            <a:ext cx="4972364" cy="117234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58579A0-0CA6-6B2E-74EF-4A97689DDD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028" y="3288399"/>
            <a:ext cx="5205428" cy="91767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66945E5-92D3-DE1E-7CC4-5B3C472C5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8722" y="3672033"/>
            <a:ext cx="4671932" cy="262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2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3F5DB19-6AB7-4875-5CD0-766886F45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High-level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proof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ideas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8BD4637-73F9-E208-CEB6-8E6082AE05E6}"/>
              </a:ext>
            </a:extLst>
          </p:cNvPr>
          <p:cNvSpPr txBox="1"/>
          <p:nvPr/>
        </p:nvSpPr>
        <p:spPr>
          <a:xfrm>
            <a:off x="838200" y="1444675"/>
            <a:ext cx="515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Fit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training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data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efficiently:</a:t>
            </a:r>
          </a:p>
          <a:p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data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span,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its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update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least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C840D22-0021-43C2-7960-A58823DD1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400" y="1821563"/>
            <a:ext cx="4868357" cy="83380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7E3B7B0-F097-13FA-19D5-FABF90BF33AA}"/>
              </a:ext>
            </a:extLst>
          </p:cNvPr>
          <p:cNvSpPr txBox="1"/>
          <p:nvPr/>
        </p:nvSpPr>
        <p:spPr>
          <a:xfrm>
            <a:off x="838200" y="2691950"/>
            <a:ext cx="44172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Overfits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data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arbitrarily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long:</a:t>
            </a:r>
          </a:p>
          <a:p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orthogonal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complement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B85420F-B259-F211-7B7A-06722D16F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090" y="3230559"/>
            <a:ext cx="2961179" cy="52878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566513F-31D8-1371-28D4-8CB50232B010}"/>
              </a:ext>
            </a:extLst>
          </p:cNvPr>
          <p:cNvSpPr txBox="1"/>
          <p:nvPr/>
        </p:nvSpPr>
        <p:spPr>
          <a:xfrm>
            <a:off x="838200" y="3675257"/>
            <a:ext cx="1024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When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randomly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initialized,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concentration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inequality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yields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norm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lower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bounds.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CA909E0-2F8C-3877-A586-8049E18DD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477834"/>
            <a:ext cx="5887035" cy="162149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B3081B2-04D3-8552-189E-6998176FD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2656" y="4334530"/>
            <a:ext cx="4130980" cy="198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0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72CB2903-9380-50AD-6729-66F3C6303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High-level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proof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ideas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A86D64F-11D6-94E1-A30B-CF66F0600EE6}"/>
              </a:ext>
            </a:extLst>
          </p:cNvPr>
          <p:cNvSpPr txBox="1"/>
          <p:nvPr/>
        </p:nvSpPr>
        <p:spPr>
          <a:xfrm>
            <a:off x="838200" y="1274618"/>
            <a:ext cx="9922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trained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eventually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generalizes:</a:t>
            </a:r>
          </a:p>
          <a:p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by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standard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arguments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uniform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convergence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Rademacher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complexity.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0DB03D6-8BB2-D1E7-B7B1-FDB50149A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65660"/>
            <a:ext cx="8119078" cy="255691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DBD86D7-8F15-DE1A-7139-BE0FF8154F9E}"/>
              </a:ext>
            </a:extLst>
          </p:cNvPr>
          <p:cNvSpPr txBox="1"/>
          <p:nvPr/>
        </p:nvSpPr>
        <p:spPr>
          <a:xfrm>
            <a:off x="838200" y="5136398"/>
            <a:ext cx="10346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Long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time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weight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decay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reduces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complexity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class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eventually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guarantees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uniform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convergence.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574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C5BAE6CE-7A6F-764A-5DBD-3BACA650C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Our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contributions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5863992-C7A0-8BFD-5C5F-0109176D43B9}"/>
              </a:ext>
            </a:extLst>
          </p:cNvPr>
          <p:cNvSpPr txBox="1"/>
          <p:nvPr/>
        </p:nvSpPr>
        <p:spPr>
          <a:xfrm>
            <a:off x="939799" y="1708727"/>
            <a:ext cx="4722091" cy="1569660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quantitatively state the sufficient conditions of the hyperparameters to realize grokking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B00CDFE-EDB7-8138-B959-84AA9578242D}"/>
              </a:ext>
            </a:extLst>
          </p:cNvPr>
          <p:cNvSpPr txBox="1"/>
          <p:nvPr/>
        </p:nvSpPr>
        <p:spPr>
          <a:xfrm>
            <a:off x="939798" y="4174435"/>
            <a:ext cx="4722091" cy="2062103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also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give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first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rigorous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quantitative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bounds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on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time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terms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model/training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hyperparameters.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819AABE-6A69-660A-726F-01F62EFD55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576" b="30235"/>
          <a:stretch>
            <a:fillRect/>
          </a:stretch>
        </p:blipFill>
        <p:spPr>
          <a:xfrm>
            <a:off x="6096000" y="555788"/>
            <a:ext cx="4824458" cy="313494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9EF2285-D96B-63E6-A5FA-04E333B6FF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083" b="5325"/>
          <a:stretch>
            <a:fillRect/>
          </a:stretch>
        </p:blipFill>
        <p:spPr>
          <a:xfrm>
            <a:off x="6096000" y="4471259"/>
            <a:ext cx="4824458" cy="190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0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765CBBEA-1B27-2029-A703-D22876B0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Experiments: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hyperparameters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affect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time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7E2E988-EC72-E558-4F7D-7F3D2F569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316" y="1274618"/>
            <a:ext cx="3700802" cy="24672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8FAE967-853D-150C-22F7-1193F14C9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433" y="1274618"/>
            <a:ext cx="3700802" cy="24672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FF5D202-1028-C5E3-B08E-D6CABDFC7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316" y="3888522"/>
            <a:ext cx="3700802" cy="24672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5FC1D2A-DFCA-E3A7-17A9-51A872174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3653" y="3888522"/>
            <a:ext cx="3700802" cy="246720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F6C280C-90AB-9453-91C6-6C6FE57C2CB1}"/>
              </a:ext>
            </a:extLst>
          </p:cNvPr>
          <p:cNvSpPr txBox="1"/>
          <p:nvPr/>
        </p:nvSpPr>
        <p:spPr>
          <a:xfrm>
            <a:off x="9042472" y="2508218"/>
            <a:ext cx="29001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Tested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specifically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Gaussian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features: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AEB3A017-A0CD-F594-3CBB-99B98D789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9614" y="3585436"/>
            <a:ext cx="2765862" cy="8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3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8FDCA406-E0BD-37CD-E98B-92D071A14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Experiments: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recovering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plateau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phenomenon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897FB76-6040-C198-5008-23B361E6B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47999"/>
            <a:ext cx="4193004" cy="33544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FFFB9A6-FCDE-4C0F-5409-515D3A94A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204" y="3047999"/>
            <a:ext cx="4193004" cy="335440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D5C5A8C-3735-144F-1734-F2624F048DF4}"/>
              </a:ext>
            </a:extLst>
          </p:cNvPr>
          <p:cNvSpPr txBox="1"/>
          <p:nvPr/>
        </p:nvSpPr>
        <p:spPr>
          <a:xfrm>
            <a:off x="1044713" y="1357727"/>
            <a:ext cx="957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Instead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evaluating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actual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squared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loss,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let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us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evaluate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following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surrogate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loss: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03EF5A3-1ABA-1FDD-1873-9C3ED59CF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855" y="1979855"/>
            <a:ext cx="5040716" cy="90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1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4598BE74-C056-AA21-A43F-F6E6D543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Future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directions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03029A7-E3BD-8EF2-F124-A89DE60A4565}"/>
              </a:ext>
            </a:extLst>
          </p:cNvPr>
          <p:cNvSpPr txBox="1"/>
          <p:nvPr/>
        </p:nvSpPr>
        <p:spPr>
          <a:xfrm>
            <a:off x="1129038" y="2011809"/>
            <a:ext cx="865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(1)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Can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prove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end-to-end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agnostic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ridge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regression?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3647694-97DE-4764-1605-C0CDC96B5DFC}"/>
              </a:ext>
            </a:extLst>
          </p:cNvPr>
          <p:cNvSpPr txBox="1"/>
          <p:nvPr/>
        </p:nvSpPr>
        <p:spPr>
          <a:xfrm>
            <a:off x="1662438" y="2535029"/>
            <a:ext cx="92141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proof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strategy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realizable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case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extends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incorporating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additional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approximation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guarantee.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challenge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find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hyperparameter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configuration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realize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grokking.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D5E0F4C-75EA-5134-6CAD-57DECCE5590C}"/>
              </a:ext>
            </a:extLst>
          </p:cNvPr>
          <p:cNvSpPr txBox="1"/>
          <p:nvPr/>
        </p:nvSpPr>
        <p:spPr>
          <a:xfrm>
            <a:off x="1129038" y="3858469"/>
            <a:ext cx="1011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(2)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Can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prove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end-to-end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training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non-linear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neural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networks?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D83B503-B5F7-9707-8409-BE535757F047}"/>
              </a:ext>
            </a:extLst>
          </p:cNvPr>
          <p:cNvSpPr txBox="1"/>
          <p:nvPr/>
        </p:nvSpPr>
        <p:spPr>
          <a:xfrm>
            <a:off x="1662438" y="4381689"/>
            <a:ext cx="8742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New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proof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techniques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are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required,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especially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component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that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overfitting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persisting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long.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711CD82-A77F-F5C9-B863-51A44CF66326}"/>
              </a:ext>
            </a:extLst>
          </p:cNvPr>
          <p:cNvSpPr txBox="1"/>
          <p:nvPr/>
        </p:nvSpPr>
        <p:spPr>
          <a:xfrm>
            <a:off x="1129038" y="5335796"/>
            <a:ext cx="1011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(3)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Can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prove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end-to-end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without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using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explicit</a:t>
            </a:r>
            <a:r>
              <a:rPr kumimoji="1"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regularization?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FB8B27B-0C54-2140-3FF5-844B5C9AEC11}"/>
              </a:ext>
            </a:extLst>
          </p:cNvPr>
          <p:cNvSpPr txBox="1"/>
          <p:nvPr/>
        </p:nvSpPr>
        <p:spPr>
          <a:xfrm>
            <a:off x="1662438" y="5859016"/>
            <a:ext cx="8742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This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requires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utilizing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existing/developing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new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implicit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bias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theory.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EC58BE5-80A7-C0DC-1584-0D77CFF27C96}"/>
              </a:ext>
            </a:extLst>
          </p:cNvPr>
          <p:cNvSpPr txBox="1"/>
          <p:nvPr/>
        </p:nvSpPr>
        <p:spPr>
          <a:xfrm>
            <a:off x="1129038" y="1396257"/>
            <a:ext cx="6547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most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related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follow-up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questions: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725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9B22F6EF-CA18-2F3B-4D87-A164E4582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 fontScale="90000"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Experiments: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hyperparameter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effects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two-layer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ReLU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nets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D6AB846-613B-BFFC-EAE0-2E5896390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13" y="1182255"/>
            <a:ext cx="4043705" cy="269580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6810EFF-F2AE-7B55-3AE0-504E03EB8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349" y="1182255"/>
            <a:ext cx="4043705" cy="26958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C41BC7D-B14B-B5BF-4F99-B3C44404A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013" y="3878057"/>
            <a:ext cx="4043705" cy="26958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B38D613-50C2-6FC7-FD9A-599D9B390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9349" y="3878058"/>
            <a:ext cx="4043705" cy="26958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41D99CC-168A-4D79-0DC0-A3DB93F1068C}"/>
              </a:ext>
            </a:extLst>
          </p:cNvPr>
          <p:cNvSpPr txBox="1"/>
          <p:nvPr/>
        </p:nvSpPr>
        <p:spPr>
          <a:xfrm>
            <a:off x="9453054" y="3224144"/>
            <a:ext cx="2639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Qualitatively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match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linear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case</a:t>
            </a:r>
          </a:p>
        </p:txBody>
      </p:sp>
    </p:spTree>
    <p:extLst>
      <p:ext uri="{BB962C8B-B14F-4D97-AF65-F5344CB8AC3E}">
        <p14:creationId xmlns:p14="http://schemas.microsoft.com/office/powerpoint/2010/main" val="254521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4D24D190-E402-85EE-D8B0-39292A146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98619" cy="909493"/>
          </a:xfrm>
        </p:spPr>
        <p:txBody>
          <a:bodyPr>
            <a:normAutofit fontScale="90000"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Future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directions: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</a:t>
            </a:r>
            <a:r>
              <a:rPr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ther</a:t>
            </a:r>
            <a:r>
              <a:rPr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sibling strange</a:t>
            </a:r>
            <a:r>
              <a:rPr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generalization</a:t>
            </a:r>
            <a:r>
              <a:rPr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phenomena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C60E7A6-6911-B860-3245-C6EA53CF4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920" y="1350809"/>
            <a:ext cx="3791984" cy="393972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4D82F95-84DB-47A1-091D-97DA5D342525}"/>
              </a:ext>
            </a:extLst>
          </p:cNvPr>
          <p:cNvSpPr txBox="1"/>
          <p:nvPr/>
        </p:nvSpPr>
        <p:spPr>
          <a:xfrm>
            <a:off x="1840839" y="5366725"/>
            <a:ext cx="2510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  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Double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descent</a:t>
            </a:r>
          </a:p>
          <a:p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Belkin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(PNAS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2019)</a:t>
            </a:r>
            <a:endParaRPr kumimoji="1" lang="zh-CN" altLang="en-US" sz="2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C4A069D-02DA-338C-CE8A-4C8E719C5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894" y="1274618"/>
            <a:ext cx="5338907" cy="37686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238969C-7A80-6BC9-5C1B-5BCDCFA21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103" y="1828587"/>
            <a:ext cx="3607981" cy="173909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99396F-DBF0-D23E-CE1E-7FEB08D69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997" y="3597008"/>
            <a:ext cx="3537098" cy="173037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C903F96C-C2A7-609E-81ED-0862CFCEA8E4}"/>
              </a:ext>
            </a:extLst>
          </p:cNvPr>
          <p:cNvSpPr txBox="1"/>
          <p:nvPr/>
        </p:nvSpPr>
        <p:spPr>
          <a:xfrm>
            <a:off x="7526045" y="5441980"/>
            <a:ext cx="2908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Ungrokking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&amp;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semi-grokking</a:t>
            </a:r>
          </a:p>
          <a:p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  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Varma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(2023)</a:t>
            </a:r>
          </a:p>
        </p:txBody>
      </p:sp>
    </p:spTree>
    <p:extLst>
      <p:ext uri="{BB962C8B-B14F-4D97-AF65-F5344CB8AC3E}">
        <p14:creationId xmlns:p14="http://schemas.microsoft.com/office/powerpoint/2010/main" val="310972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CA288C-B20A-327C-7CC8-E41A32788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Background: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what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grokking?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88C7909-767A-3778-B16F-B6F06F951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74618"/>
            <a:ext cx="3275831" cy="24568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D433E33-7F2D-53D4-58BD-ADD8192D2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983" y="1481975"/>
            <a:ext cx="4686492" cy="224951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A4BDF9C-03D1-7075-968E-2134D1054DE9}"/>
              </a:ext>
            </a:extLst>
          </p:cNvPr>
          <p:cNvSpPr txBox="1"/>
          <p:nvPr/>
        </p:nvSpPr>
        <p:spPr>
          <a:xfrm>
            <a:off x="1704878" y="3731491"/>
            <a:ext cx="1542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Power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at.,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2022</a:t>
            </a:r>
            <a:endParaRPr kumimoji="1" lang="zh-CN" altLang="en-US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F37ED0-6002-C078-713C-9A806CCBB2CB}"/>
              </a:ext>
            </a:extLst>
          </p:cNvPr>
          <p:cNvSpPr txBox="1"/>
          <p:nvPr/>
        </p:nvSpPr>
        <p:spPr>
          <a:xfrm>
            <a:off x="5501019" y="3731491"/>
            <a:ext cx="3275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Our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work: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ridge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regression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97133DC-4127-F654-00BE-397D4EE72A39}"/>
              </a:ext>
            </a:extLst>
          </p:cNvPr>
          <p:cNvSpPr/>
          <p:nvPr/>
        </p:nvSpPr>
        <p:spPr>
          <a:xfrm>
            <a:off x="1130807" y="4358038"/>
            <a:ext cx="3561266" cy="509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zh-CN" sz="3600" dirty="0">
                <a:solidFill>
                  <a:srgbClr val="1321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Three</a:t>
            </a:r>
            <a:r>
              <a:rPr lang="zh-CN" altLang="en-US" sz="3600" dirty="0">
                <a:solidFill>
                  <a:srgbClr val="1321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600" dirty="0">
                <a:solidFill>
                  <a:srgbClr val="1321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key</a:t>
            </a:r>
            <a:r>
              <a:rPr lang="zh-CN" altLang="en-US" sz="3600" dirty="0">
                <a:solidFill>
                  <a:srgbClr val="1321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600" dirty="0">
                <a:solidFill>
                  <a:srgbClr val="1321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characteristics: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BBD99084-893A-94A9-1B00-4201F7D65E64}"/>
              </a:ext>
            </a:extLst>
          </p:cNvPr>
          <p:cNvSpPr/>
          <p:nvPr/>
        </p:nvSpPr>
        <p:spPr>
          <a:xfrm>
            <a:off x="1432558" y="4934977"/>
            <a:ext cx="8108606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</a:t>
            </a:r>
            <a:r>
              <a:rPr 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raining loss/accuracy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drops/increases</a:t>
            </a:r>
            <a:r>
              <a:rPr 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quickly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an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earl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y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stage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training.</a:t>
            </a:r>
            <a:endParaRPr 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09C456D3-7475-6381-EB15-E8101D0132A9}"/>
              </a:ext>
            </a:extLst>
          </p:cNvPr>
          <p:cNvSpPr/>
          <p:nvPr/>
        </p:nvSpPr>
        <p:spPr>
          <a:xfrm>
            <a:off x="1432558" y="5395896"/>
            <a:ext cx="9752678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trained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overfits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data,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poor generalization persists long after overfitting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74134469-527F-1D7E-77A0-2128F1BEB26F}"/>
              </a:ext>
            </a:extLst>
          </p:cNvPr>
          <p:cNvSpPr/>
          <p:nvPr/>
        </p:nvSpPr>
        <p:spPr>
          <a:xfrm>
            <a:off x="1432558" y="5856815"/>
            <a:ext cx="4663442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trained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eventually</a:t>
            </a:r>
            <a:r>
              <a:rPr lang="zh-CN" altLang="en-US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solidFill>
                  <a:srgbClr val="1E293B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generalizes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F8AE3C8-B026-C52D-7FED-9D14D0E170DC}"/>
              </a:ext>
            </a:extLst>
          </p:cNvPr>
          <p:cNvSpPr txBox="1"/>
          <p:nvPr/>
        </p:nvSpPr>
        <p:spPr>
          <a:xfrm>
            <a:off x="9541164" y="1711542"/>
            <a:ext cx="2303712" cy="3046988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</a:t>
            </a:r>
            <a:r>
              <a:rPr lang="zh-CN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ounterintuitive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generalization</a:t>
            </a:r>
            <a:r>
              <a:rPr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phenomenon:</a:t>
            </a:r>
            <a:r>
              <a:rPr lang="zh-CN" altLang="zh-CN" sz="3200" dirty="0">
                <a:solidFill>
                  <a:srgbClr val="FF0000"/>
                </a:solidFill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training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fast,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generalization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delayed.</a:t>
            </a:r>
            <a:endParaRPr kumimoji="1" lang="zh-CN" altLang="en-US" sz="3200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51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3" grpId="0" animBg="1"/>
      <p:bldP spid="15" grpId="0" animBg="1"/>
      <p:bldP spid="18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14A66B9B-C393-B022-44EE-52B3977BA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en-US" altLang="zh-CN" sz="11500" kern="12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0061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8D7065EE-2FB6-B78D-FFE8-6EBFCC284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Background: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why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are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interested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grokking?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7301F07-82B6-2AFA-9C1C-B83E426881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919"/>
          <a:stretch>
            <a:fillRect/>
          </a:stretch>
        </p:blipFill>
        <p:spPr>
          <a:xfrm>
            <a:off x="838200" y="2044514"/>
            <a:ext cx="5376616" cy="291734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00574E0-B652-3A98-002F-EBA775F1D7B3}"/>
              </a:ext>
            </a:extLst>
          </p:cNvPr>
          <p:cNvSpPr txBox="1"/>
          <p:nvPr/>
        </p:nvSpPr>
        <p:spPr>
          <a:xfrm>
            <a:off x="838201" y="1369496"/>
            <a:ext cx="9291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My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overfits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data.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Should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tune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hyperparameters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re-train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it?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28B0BA8-EB05-E298-3AFB-DC84DB632E9E}"/>
              </a:ext>
            </a:extLst>
          </p:cNvPr>
          <p:cNvSpPr txBox="1"/>
          <p:nvPr/>
        </p:nvSpPr>
        <p:spPr>
          <a:xfrm>
            <a:off x="1569274" y="5318654"/>
            <a:ext cx="9291084" cy="954107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ultimate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goal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establish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criterion: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under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what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cases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should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not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stop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training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what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cases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have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stop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how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tune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hyperparameters.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8A08EE7-A0B6-9503-4DD5-DC16A75B0A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142" b="16745"/>
          <a:stretch>
            <a:fillRect/>
          </a:stretch>
        </p:blipFill>
        <p:spPr>
          <a:xfrm>
            <a:off x="6096000" y="2044514"/>
            <a:ext cx="5349644" cy="291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0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4BE5F39-F4F8-9517-8E5B-1E70350CE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Literature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review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FA0230F-0310-7B8D-4FCE-ADFA212CF642}"/>
              </a:ext>
            </a:extLst>
          </p:cNvPr>
          <p:cNvSpPr txBox="1"/>
          <p:nvPr/>
        </p:nvSpPr>
        <p:spPr>
          <a:xfrm>
            <a:off x="1145310" y="3491971"/>
            <a:ext cx="97443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1.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phase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transition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from the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neural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network’s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lazy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(kernel)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to the rich regime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     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Lyu et al.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(ICLR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2024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)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; Mohamadi et al.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(ICML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2024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)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; Kumar et al.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(ICLR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2024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)</a:t>
            </a:r>
            <a:endParaRPr kumimoji="1" lang="zh-CN" altLang="en-US" sz="2800" baseline="30000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9D014F3-4AB4-EB3C-63E1-F1FE2BE27514}"/>
              </a:ext>
            </a:extLst>
          </p:cNvPr>
          <p:cNvSpPr txBox="1"/>
          <p:nvPr/>
        </p:nvSpPr>
        <p:spPr>
          <a:xfrm>
            <a:off x="838200" y="3030307"/>
            <a:ext cx="7499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Two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main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streams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towards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theoretical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understanding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grokking.</a:t>
            </a:r>
            <a:endParaRPr kumimoji="1" lang="zh-CN" alt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12B5714-A6A6-4BEE-7E90-D6F2C89A04E2}"/>
              </a:ext>
            </a:extLst>
          </p:cNvPr>
          <p:cNvSpPr txBox="1"/>
          <p:nvPr/>
        </p:nvSpPr>
        <p:spPr>
          <a:xfrm>
            <a:off x="838200" y="1274618"/>
            <a:ext cx="9744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popular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generalization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phenomenon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extensively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observed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empirically: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3722551-A1D3-825C-DBEF-BDCAD96494EB}"/>
              </a:ext>
            </a:extLst>
          </p:cNvPr>
          <p:cNvSpPr txBox="1"/>
          <p:nvPr/>
        </p:nvSpPr>
        <p:spPr>
          <a:xfrm>
            <a:off x="1145310" y="4353829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2.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phase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transition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from the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nearly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egularizer-free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to the r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egularizer-driven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phase: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     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Boursier et al.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(NeurIPS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2025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);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Tikeng Notsawo et al.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(ICML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2025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)</a:t>
            </a:r>
            <a:endParaRPr kumimoji="1" lang="zh-CN" alt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4CFBBFE-34E6-6C61-7E7C-A724988D0D76}"/>
              </a:ext>
            </a:extLst>
          </p:cNvPr>
          <p:cNvSpPr txBox="1"/>
          <p:nvPr/>
        </p:nvSpPr>
        <p:spPr>
          <a:xfrm>
            <a:off x="838200" y="5538768"/>
            <a:ext cx="7243618" cy="954107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No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existing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works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have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established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end-to-end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provable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grokking.</a:t>
            </a:r>
          </a:p>
          <a:p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Missing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provable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guarantees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for either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optimization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or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overfitting.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FC69497-158D-32EA-538F-B659DFED8C39}"/>
              </a:ext>
            </a:extLst>
          </p:cNvPr>
          <p:cNvSpPr txBox="1"/>
          <p:nvPr/>
        </p:nvSpPr>
        <p:spPr>
          <a:xfrm>
            <a:off x="1145309" y="1797838"/>
            <a:ext cx="9744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NNs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Chughtai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(2023);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Notsawo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Jr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(2023);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Tan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&amp;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Huang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(2023);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Fan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(2024);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Humayun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(2024)</a:t>
            </a:r>
          </a:p>
          <a:p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LLMs: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Murty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(2023);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Zhu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(2024);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Wang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(2024);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Xu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(2025);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Singh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(2026);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Verma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kumimoji="1" lang="zh-CN" altLang="en-US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(2026)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A34B7B1-16B8-F8C7-5CC9-6E3E71E47AB2}"/>
              </a:ext>
            </a:extLst>
          </p:cNvPr>
          <p:cNvSpPr txBox="1"/>
          <p:nvPr/>
        </p:nvSpPr>
        <p:spPr>
          <a:xfrm>
            <a:off x="838200" y="2505724"/>
            <a:ext cx="8961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But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only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few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rigorous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theoretical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guarantees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exist.</a:t>
            </a:r>
          </a:p>
        </p:txBody>
      </p:sp>
    </p:spTree>
    <p:extLst>
      <p:ext uri="{BB962C8B-B14F-4D97-AF65-F5344CB8AC3E}">
        <p14:creationId xmlns:p14="http://schemas.microsoft.com/office/powerpoint/2010/main" val="415448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 animBg="1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471D888-DA51-41E7-52EB-A227B3BEE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Literature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review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7A3A9D3-4097-FF47-19F3-9A22AD4FBB81}"/>
              </a:ext>
            </a:extLst>
          </p:cNvPr>
          <p:cNvSpPr txBox="1"/>
          <p:nvPr/>
        </p:nvSpPr>
        <p:spPr>
          <a:xfrm>
            <a:off x="838200" y="1468460"/>
            <a:ext cx="1079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3.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i="1" dirty="0">
                <a:latin typeface="Adobe Arabic" panose="02040503050201020203" pitchFamily="18" charset="-78"/>
                <a:cs typeface="Adobe Arabic" panose="02040503050201020203" pitchFamily="18" charset="-78"/>
              </a:rPr>
              <a:t>almost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end-to-end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provable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classification:</a:t>
            </a:r>
          </a:p>
          <a:p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     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Benign overfitting and grokking in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LU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networks for xor cluster data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Xu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(ICLR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4)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14705D-6A73-20F1-E2B1-C4B74E79D3C6}"/>
              </a:ext>
            </a:extLst>
          </p:cNvPr>
          <p:cNvSpPr txBox="1"/>
          <p:nvPr/>
        </p:nvSpPr>
        <p:spPr>
          <a:xfrm>
            <a:off x="838199" y="2493299"/>
            <a:ext cx="1051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almost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proved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end-to-end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grokking.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Specifically,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consider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training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two-layer ReLU networks by GD on XOR cluster data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with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constant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fraction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of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label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flipping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(a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binary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classification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problem).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What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they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showed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are: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862825A-F328-9755-1B61-B5CDFEE84AB9}"/>
              </a:ext>
            </a:extLst>
          </p:cNvPr>
          <p:cNvSpPr txBox="1"/>
          <p:nvPr/>
        </p:nvSpPr>
        <p:spPr>
          <a:xfrm>
            <a:off x="1207654" y="3781267"/>
            <a:ext cx="86544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(i)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fter the first step of GD, the network achieves 100% training accuracy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(ii)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At a later training step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,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 network achieves near-optimal test accuracy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5417B00-3F48-2364-37B6-DF527DD66341}"/>
              </a:ext>
            </a:extLst>
          </p:cNvPr>
          <p:cNvSpPr txBox="1"/>
          <p:nvPr/>
        </p:nvSpPr>
        <p:spPr>
          <a:xfrm>
            <a:off x="838199" y="4670801"/>
            <a:ext cx="99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However,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overfitting,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they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only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showed: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0819B0B-8E63-E10E-970F-E747914AA4B5}"/>
              </a:ext>
            </a:extLst>
          </p:cNvPr>
          <p:cNvSpPr txBox="1"/>
          <p:nvPr/>
        </p:nvSpPr>
        <p:spPr>
          <a:xfrm>
            <a:off x="1207655" y="5166262"/>
            <a:ext cx="1014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fter the first step of GD, the network achieves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test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accuracy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no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better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than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random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guess.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43BCDAC-21E1-27C7-D9D8-7C488F2DCC52}"/>
              </a:ext>
            </a:extLst>
          </p:cNvPr>
          <p:cNvSpPr txBox="1"/>
          <p:nvPr/>
        </p:nvSpPr>
        <p:spPr>
          <a:xfrm>
            <a:off x="1022928" y="5969655"/>
            <a:ext cx="3484418" cy="523220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Namely,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one-step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overfitting.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B552D9B-83FC-C22F-55BF-8991654DEAEE}"/>
              </a:ext>
            </a:extLst>
          </p:cNvPr>
          <p:cNvSpPr txBox="1"/>
          <p:nvPr/>
        </p:nvSpPr>
        <p:spPr>
          <a:xfrm>
            <a:off x="5553363" y="5969655"/>
            <a:ext cx="5096163" cy="523220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But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requires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long-time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overfitting.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8398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2" grpId="0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6EBD9C4-BDB5-FC87-B665-E59974F5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Literature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review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motivations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2EDD6E5-81CF-261B-CA0E-412AB063E277}"/>
              </a:ext>
            </a:extLst>
          </p:cNvPr>
          <p:cNvSpPr txBox="1"/>
          <p:nvPr/>
        </p:nvSpPr>
        <p:spPr>
          <a:xfrm>
            <a:off x="838200" y="1459499"/>
            <a:ext cx="8654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4.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linear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models,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several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works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have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studied</a:t>
            </a:r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  <a:endParaRPr kumimoji="1" lang="en-US" altLang="zh-CN" sz="2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kumimoji="1"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         </a:t>
            </a:r>
            <a:r>
              <a:rPr lang="zh-CN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L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evi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(ICLR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2024);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Zunkovic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&amp;</a:t>
            </a:r>
            <a:r>
              <a:rPr lang="zh-CN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Ilievski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(JMLR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2024);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Beck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et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al.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(ICML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2025)</a:t>
            </a:r>
            <a:endParaRPr kumimoji="1" lang="zh-CN" altLang="en-US" sz="2400" baseline="30000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E2A0468-7444-3489-F2B6-B5D22C1ACEEB}"/>
              </a:ext>
            </a:extLst>
          </p:cNvPr>
          <p:cNvSpPr txBox="1"/>
          <p:nvPr/>
        </p:nvSpPr>
        <p:spPr>
          <a:xfrm>
            <a:off x="921328" y="2329332"/>
            <a:ext cx="4869871" cy="523220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Again,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they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do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not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provide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rigorous</a:t>
            </a:r>
            <a:r>
              <a:rPr kumimoji="1" lang="zh-CN" altLang="en-US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proofs.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3B07773-175C-3390-5F74-3E07469ECA68}"/>
              </a:ext>
            </a:extLst>
          </p:cNvPr>
          <p:cNvSpPr txBox="1"/>
          <p:nvPr/>
        </p:nvSpPr>
        <p:spPr>
          <a:xfrm>
            <a:off x="838200" y="3136612"/>
            <a:ext cx="990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Why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linear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regression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interesting?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E4235C4-D081-26FA-B3A0-850BA8952CF4}"/>
              </a:ext>
            </a:extLst>
          </p:cNvPr>
          <p:cNvSpPr txBox="1"/>
          <p:nvPr/>
        </p:nvSpPr>
        <p:spPr>
          <a:xfrm>
            <a:off x="1450109" y="3721387"/>
            <a:ext cx="9029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(i)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Completely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proving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linear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regression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view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ed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as a first step towards a more rigorous understanding of grokking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5C4449B-A6AB-180E-DF59-10A33787AC2C}"/>
              </a:ext>
            </a:extLst>
          </p:cNvPr>
          <p:cNvSpPr txBox="1"/>
          <p:nvPr/>
        </p:nvSpPr>
        <p:spPr>
          <a:xfrm>
            <a:off x="1450109" y="4672932"/>
            <a:ext cx="9029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(ii)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identified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usually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observed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complicated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deep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learning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settings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provable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simple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linear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regression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thus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more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surprising.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46A2D39-9D05-4305-F23B-688CC2C15F7C}"/>
              </a:ext>
            </a:extLst>
          </p:cNvPr>
          <p:cNvSpPr txBox="1"/>
          <p:nvPr/>
        </p:nvSpPr>
        <p:spPr>
          <a:xfrm>
            <a:off x="1450108" y="5624477"/>
            <a:ext cx="9029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(iii)</a:t>
            </a:r>
            <a:r>
              <a:rPr kumimoji="1"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I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simple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settings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like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linear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regression,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clean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theoretical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bounds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could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expected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without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making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additional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assumptions.</a:t>
            </a:r>
            <a:r>
              <a:rPr lang="zh-CN" alt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zh-CN" altLang="zh-CN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634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E23892E-F662-494D-9B3D-3092CB9C6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Preliminaries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8709390-87DC-EA1D-C062-0CF0015E9D95}"/>
              </a:ext>
            </a:extLst>
          </p:cNvPr>
          <p:cNvSpPr txBox="1"/>
          <p:nvPr/>
        </p:nvSpPr>
        <p:spPr>
          <a:xfrm>
            <a:off x="838199" y="2112507"/>
            <a:ext cx="1544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Loss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objective: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B3F887C-DBDE-799D-147F-175EB4B2FECF}"/>
              </a:ext>
            </a:extLst>
          </p:cNvPr>
          <p:cNvSpPr txBox="1"/>
          <p:nvPr/>
        </p:nvSpPr>
        <p:spPr>
          <a:xfrm>
            <a:off x="838200" y="1413384"/>
            <a:ext cx="1857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Linear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regression: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825DD12-9433-2DAF-071C-B69818161B7F}"/>
              </a:ext>
            </a:extLst>
          </p:cNvPr>
          <p:cNvSpPr txBox="1"/>
          <p:nvPr/>
        </p:nvSpPr>
        <p:spPr>
          <a:xfrm>
            <a:off x="838198" y="3458511"/>
            <a:ext cx="3548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Data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generation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and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target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function: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C4A06B8-896D-DDF5-191C-F6203051CA70}"/>
              </a:ext>
            </a:extLst>
          </p:cNvPr>
          <p:cNvSpPr txBox="1"/>
          <p:nvPr/>
        </p:nvSpPr>
        <p:spPr>
          <a:xfrm>
            <a:off x="838199" y="2853001"/>
            <a:ext cx="2533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Gradient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descent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update: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FA8DF44-B39D-0D93-A0E2-671566AC9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044" y="2837439"/>
            <a:ext cx="4524690" cy="49278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17FED79-7AF6-4042-BE22-C72239FC3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1320366"/>
            <a:ext cx="6591300" cy="6477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F1DC799-F086-EB1D-39EC-7643BA82D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999" y="1875049"/>
            <a:ext cx="7772400" cy="93658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1554423-4AD5-37C7-DF5A-F017F338E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141" y="3499670"/>
            <a:ext cx="5486400" cy="469900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0F89967F-C908-9FFE-F28B-4726D5125526}"/>
              </a:ext>
            </a:extLst>
          </p:cNvPr>
          <p:cNvSpPr txBox="1"/>
          <p:nvPr/>
        </p:nvSpPr>
        <p:spPr>
          <a:xfrm>
            <a:off x="838199" y="4308179"/>
            <a:ext cx="990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Additional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notations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0F299D0-3A5E-30A3-FBA4-31CFE4ED16C8}"/>
              </a:ext>
            </a:extLst>
          </p:cNvPr>
          <p:cNvSpPr txBox="1"/>
          <p:nvPr/>
        </p:nvSpPr>
        <p:spPr>
          <a:xfrm>
            <a:off x="3962976" y="4389072"/>
            <a:ext cx="1962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Data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feature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maps: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8EB282D7-6CBA-D5C5-3AD7-110F092F5A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346854"/>
            <a:ext cx="4254500" cy="54610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0A2A511B-9D94-65BE-04F0-83A2AA0694EF}"/>
              </a:ext>
            </a:extLst>
          </p:cNvPr>
          <p:cNvSpPr txBox="1"/>
          <p:nvPr/>
        </p:nvSpPr>
        <p:spPr>
          <a:xfrm>
            <a:off x="3962975" y="4968737"/>
            <a:ext cx="2403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Population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squared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loss: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44B893CC-21FD-8079-3568-7ED769CB5E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1505" y="4892954"/>
            <a:ext cx="3949700" cy="622300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4482E773-67C6-FB9C-792C-7178A3357779}"/>
              </a:ext>
            </a:extLst>
          </p:cNvPr>
          <p:cNvSpPr txBox="1"/>
          <p:nvPr/>
        </p:nvSpPr>
        <p:spPr>
          <a:xfrm>
            <a:off x="3962975" y="5570172"/>
            <a:ext cx="2902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Population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covariance</a:t>
            </a:r>
            <a:r>
              <a:rPr lang="zh-CN" alt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matrix: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B4B8CC86-2334-D769-7122-AE0792933D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0622" y="5540654"/>
            <a:ext cx="37084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8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3" grpId="0"/>
      <p:bldP spid="22" grpId="0"/>
      <p:bldP spid="23" grpId="0"/>
      <p:bldP spid="26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A5EFFD2F-7F63-518E-C181-1D7D4F686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Definitions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24413D2-5267-9825-CBD5-60E9214F4E3B}"/>
              </a:ext>
            </a:extLst>
          </p:cNvPr>
          <p:cNvSpPr txBox="1"/>
          <p:nvPr/>
        </p:nvSpPr>
        <p:spPr>
          <a:xfrm>
            <a:off x="838200" y="1426203"/>
            <a:ext cx="990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How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formally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define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grokking?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6DBFAE3-CD2A-A1C9-990F-3A64A8212C40}"/>
              </a:ext>
            </a:extLst>
          </p:cNvPr>
          <p:cNvSpPr txBox="1"/>
          <p:nvPr/>
        </p:nvSpPr>
        <p:spPr>
          <a:xfrm>
            <a:off x="1129146" y="3365498"/>
            <a:ext cx="7617690" cy="1077218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t1–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how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long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takes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at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most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fit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training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data;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1" lang="en-US" altLang="zh-CN" sz="3200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t2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how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fast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is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possible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to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generalize.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C9B641A-7B4B-B575-2B61-F4D25A451683}"/>
              </a:ext>
            </a:extLst>
          </p:cNvPr>
          <p:cNvSpPr txBox="1"/>
          <p:nvPr/>
        </p:nvSpPr>
        <p:spPr>
          <a:xfrm>
            <a:off x="838200" y="5744203"/>
            <a:ext cx="10790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arbitrary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large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c,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find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hyperparameter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configurations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that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realize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grokking?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CD761F4-34C7-4ACE-4B4C-C55B5D34F417}"/>
              </a:ext>
            </a:extLst>
          </p:cNvPr>
          <p:cNvSpPr txBox="1"/>
          <p:nvPr/>
        </p:nvSpPr>
        <p:spPr>
          <a:xfrm>
            <a:off x="838201" y="4715455"/>
            <a:ext cx="6125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If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t2&gt;t1,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model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overfits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before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generalization;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3684EC9-CA5F-03F8-C4DA-B0C28C6226F5}"/>
              </a:ext>
            </a:extLst>
          </p:cNvPr>
          <p:cNvSpPr txBox="1"/>
          <p:nvPr/>
        </p:nvSpPr>
        <p:spPr>
          <a:xfrm>
            <a:off x="838199" y="5229829"/>
            <a:ext cx="9903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call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gap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(t2-t1),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“</a:t>
            </a:r>
            <a:r>
              <a:rPr lang="en-US" altLang="zh-CN" sz="3200" i="1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lang="zh-CN" altLang="en-US" sz="3200" i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i="1" dirty="0">
                <a:latin typeface="Adobe Arabic" panose="02040503050201020203" pitchFamily="18" charset="-78"/>
                <a:cs typeface="Adobe Arabic" panose="02040503050201020203" pitchFamily="18" charset="-78"/>
              </a:rPr>
              <a:t>time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”.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altLang="zh-CN" sz="3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67212CB-0F38-38B5-8802-EF13DAF73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146" y="2051533"/>
            <a:ext cx="9710310" cy="115521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ED75796-D353-319F-878B-C60324B45C90}"/>
              </a:ext>
            </a:extLst>
          </p:cNvPr>
          <p:cNvSpPr txBox="1"/>
          <p:nvPr/>
        </p:nvSpPr>
        <p:spPr>
          <a:xfrm>
            <a:off x="6910808" y="4726388"/>
            <a:ext cx="471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If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t2&gt;&gt;t1,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an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explicit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lang="zh-CN" alt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altLang="zh-CN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occurs.</a:t>
            </a:r>
          </a:p>
        </p:txBody>
      </p:sp>
    </p:spTree>
    <p:extLst>
      <p:ext uri="{BB962C8B-B14F-4D97-AF65-F5344CB8AC3E}">
        <p14:creationId xmlns:p14="http://schemas.microsoft.com/office/powerpoint/2010/main" val="198096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0" grpId="0" build="allAtOnce"/>
      <p:bldP spid="11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6754E770-ADE7-AABF-DBA4-B5DBCC265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493"/>
          </a:xfrm>
        </p:spPr>
        <p:txBody>
          <a:bodyPr>
            <a:normAutofit/>
          </a:bodyPr>
          <a:lstStyle/>
          <a:p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Our</a:t>
            </a:r>
            <a:r>
              <a:rPr kumimoji="1" lang="zh-CN" altLang="en-US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contributions</a:t>
            </a:r>
            <a:endParaRPr kumimoji="1" lang="zh-CN" altLang="en-US" sz="4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F4E8D7D-5685-6235-D57F-1800E1BC869A}"/>
              </a:ext>
            </a:extLst>
          </p:cNvPr>
          <p:cNvSpPr txBox="1"/>
          <p:nvPr/>
        </p:nvSpPr>
        <p:spPr>
          <a:xfrm>
            <a:off x="939800" y="1274618"/>
            <a:ext cx="4810802" cy="1077218"/>
          </a:xfrm>
          <a:prstGeom prst="rect">
            <a:avLst/>
          </a:pr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give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first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end-to-end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provable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grokking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result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in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ridge</a:t>
            </a:r>
            <a:r>
              <a:rPr kumimoji="1" lang="zh-CN" altLang="en-US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kumimoji="1" lang="en-US" altLang="zh-CN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regression.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201A484-5439-B5DD-D671-BC246C2F0E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-64" b="62605"/>
          <a:stretch>
            <a:fillRect/>
          </a:stretch>
        </p:blipFill>
        <p:spPr>
          <a:xfrm>
            <a:off x="838200" y="2644958"/>
            <a:ext cx="4912402" cy="37060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6099305-C867-E53B-C8DF-1683781ED7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71"/>
          <a:stretch>
            <a:fillRect/>
          </a:stretch>
        </p:blipFill>
        <p:spPr>
          <a:xfrm>
            <a:off x="6373095" y="506963"/>
            <a:ext cx="4629726" cy="584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4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1132</Words>
  <Application>Microsoft Macintosh PowerPoint</Application>
  <PresentationFormat>宽屏</PresentationFormat>
  <Paragraphs>106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5" baseType="lpstr">
      <vt:lpstr>等线</vt:lpstr>
      <vt:lpstr>等线 Light</vt:lpstr>
      <vt:lpstr>Adobe Arabic</vt:lpstr>
      <vt:lpstr>Arial</vt:lpstr>
      <vt:lpstr>Office 主题​​</vt:lpstr>
      <vt:lpstr>To Grok Grokking: Provable Grokking in Ridge Regression</vt:lpstr>
      <vt:lpstr>Background: what is grokking?</vt:lpstr>
      <vt:lpstr>Background: why are we interested in grokking?</vt:lpstr>
      <vt:lpstr>Literature review</vt:lpstr>
      <vt:lpstr>Literature review</vt:lpstr>
      <vt:lpstr>Literature review and motivations</vt:lpstr>
      <vt:lpstr>Preliminaries</vt:lpstr>
      <vt:lpstr>Definitions</vt:lpstr>
      <vt:lpstr>Our contributions</vt:lpstr>
      <vt:lpstr>Our contributions</vt:lpstr>
      <vt:lpstr>High-level proof ideas</vt:lpstr>
      <vt:lpstr>High-level proof ideas</vt:lpstr>
      <vt:lpstr>High-level proof ideas</vt:lpstr>
      <vt:lpstr>Our contributions</vt:lpstr>
      <vt:lpstr>Experiments: hyperparameters affect the grokking time</vt:lpstr>
      <vt:lpstr>Experiments: recovering the plateau phenomenon</vt:lpstr>
      <vt:lpstr>Future directions</vt:lpstr>
      <vt:lpstr>Experiments: hyperparameter effects of two-layer ReLU nets</vt:lpstr>
      <vt:lpstr>Future directions: other sibling strange generalization phenomena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Mingyue Xu</dc:creator>
  <cp:lastModifiedBy>Mingyue Xu</cp:lastModifiedBy>
  <cp:revision>117</cp:revision>
  <dcterms:created xsi:type="dcterms:W3CDTF">2026-07-19T20:14:57Z</dcterms:created>
  <dcterms:modified xsi:type="dcterms:W3CDTF">2026-07-22T00:51:03Z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2026-07-19T20:24:41Z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8b6d3838-b31f-4821-84fc-08eeaa23606a</vt:lpwstr>
  </property>
  <property fmtid="{D5CDD505-2E9C-101B-9397-08002B2CF9AE}" pid="8" name="MSIP_Label_4044bd30-2ed7-4c9d-9d12-46200872a97b_ContentBits">
    <vt:lpwstr>0</vt:lpwstr>
  </property>
  <property fmtid="{D5CDD505-2E9C-101B-9397-08002B2CF9AE}" pid="9" name="MSIP_Label_4044bd30-2ed7-4c9d-9d12-46200872a97b_Tag">
    <vt:lpwstr>50, 3, 0, 1</vt:lpwstr>
  </property>
</Properties>
</file>